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67"/>
  </p:notesMasterIdLst>
  <p:sldIdLst>
    <p:sldId id="256" r:id="rId2"/>
    <p:sldId id="257" r:id="rId3"/>
    <p:sldId id="306" r:id="rId4"/>
    <p:sldId id="258" r:id="rId5"/>
    <p:sldId id="307" r:id="rId6"/>
    <p:sldId id="308" r:id="rId7"/>
    <p:sldId id="309" r:id="rId8"/>
    <p:sldId id="310" r:id="rId9"/>
    <p:sldId id="31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7" r:id="rId52"/>
    <p:sldId id="348" r:id="rId53"/>
    <p:sldId id="349" r:id="rId54"/>
    <p:sldId id="350" r:id="rId55"/>
    <p:sldId id="352" r:id="rId56"/>
    <p:sldId id="353" r:id="rId57"/>
    <p:sldId id="354" r:id="rId58"/>
    <p:sldId id="355" r:id="rId59"/>
    <p:sldId id="356" r:id="rId60"/>
    <p:sldId id="357" r:id="rId61"/>
    <p:sldId id="358" r:id="rId62"/>
    <p:sldId id="359" r:id="rId63"/>
    <p:sldId id="360" r:id="rId64"/>
    <p:sldId id="361" r:id="rId65"/>
    <p:sldId id="369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3B3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4494" autoAdjust="0"/>
  </p:normalViewPr>
  <p:slideViewPr>
    <p:cSldViewPr>
      <p:cViewPr>
        <p:scale>
          <a:sx n="100" d="100"/>
          <a:sy n="100" d="100"/>
        </p:scale>
        <p:origin x="-194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70682-9AEF-4B91-B32C-A4FE766FE37F}" type="datetimeFigureOut">
              <a:rPr lang="fr-FR" smtClean="0"/>
              <a:pPr/>
              <a:t>26/10/2011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B249E-6F94-40B3-ACF2-084BA5C917BA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Albert_Einstei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fr.wikipedia.org/wiki/Paradoxe_EPR" TargetMode="External"/><Relationship Id="rId5" Type="http://schemas.openxmlformats.org/officeDocument/2006/relationships/hyperlink" Target="http://fr.wikipedia.org/wiki/Nathan_Rosen" TargetMode="External"/><Relationship Id="rId4" Type="http://schemas.openxmlformats.org/officeDocument/2006/relationships/hyperlink" Target="http://fr.wikipedia.org/wiki/Boris_Podolsky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Angle critique = </a:t>
            </a:r>
            <a:r>
              <a:rPr lang="fr-CA" dirty="0" err="1" smtClean="0"/>
              <a:t>arcsin</a:t>
            </a:r>
            <a:r>
              <a:rPr lang="fr-CA" dirty="0" smtClean="0"/>
              <a:t>(n_2/n_1) où n_1 &gt; n_2 et n_1 est l’indice de réfraction du milieu d’où émane le rayon.</a:t>
            </a:r>
          </a:p>
          <a:p>
            <a:endParaRPr lang="fr-CA" dirty="0" smtClean="0"/>
          </a:p>
          <a:p>
            <a:r>
              <a:rPr lang="fr-CA" dirty="0" smtClean="0"/>
              <a:t>John Tyndall en 1854 a présenté devant la Société Royale</a:t>
            </a:r>
            <a:r>
              <a:rPr lang="fr-CA" baseline="0" dirty="0" smtClean="0"/>
              <a:t> Britannique une expérience où la lumière est courbée grâce à un jet d’eau émanant du fonds d’un baril.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B249E-6F94-40B3-ACF2-084BA5C917BA}" type="slidenum">
              <a:rPr lang="fr-CA" smtClean="0"/>
              <a:pPr/>
              <a:t>20</a:t>
            </a:fld>
            <a:endParaRPr lang="fr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Stephen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Hawking</a:t>
            </a:r>
            <a:r>
              <a:rPr lang="fr-CA" baseline="0" dirty="0" smtClean="0"/>
              <a:t> : &lt;&lt; Quand j’entends « chat de Schrödinger », je sors mon revolver &gt;&gt;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B249E-6F94-40B3-ACF2-084BA5C917BA}" type="slidenum">
              <a:rPr lang="fr-CA" smtClean="0"/>
              <a:pPr/>
              <a:t>29</a:t>
            </a:fld>
            <a:endParaRPr lang="fr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Superposition = fait,</a:t>
            </a:r>
            <a:r>
              <a:rPr lang="fr-CA" baseline="0" dirty="0" smtClean="0"/>
              <a:t> pour une particule, d’être dans une combinaison linéaire d’états et, en particulier, d’être dans deux états en même temps.</a:t>
            </a:r>
          </a:p>
          <a:p>
            <a:r>
              <a:rPr lang="fr-CA" baseline="0" dirty="0" smtClean="0"/>
              <a:t>Intrication = enchevêtrement : </a:t>
            </a:r>
            <a:r>
              <a:rPr lang="fr-CA" dirty="0" smtClean="0"/>
              <a:t>Le caractère surprenant des états intriqués a pour la première fois été souligné par </a:t>
            </a:r>
            <a:r>
              <a:rPr lang="fr-CA" dirty="0" smtClean="0">
                <a:hlinkClick r:id="rId3" tooltip="Albert Einstein"/>
              </a:rPr>
              <a:t>Einstein</a:t>
            </a:r>
            <a:r>
              <a:rPr lang="fr-CA" dirty="0" smtClean="0"/>
              <a:t>, </a:t>
            </a:r>
            <a:r>
              <a:rPr lang="fr-CA" dirty="0" err="1" smtClean="0">
                <a:hlinkClick r:id="rId4" tooltip="Boris Podolsky"/>
              </a:rPr>
              <a:t>Podolsky</a:t>
            </a:r>
            <a:r>
              <a:rPr lang="fr-CA" dirty="0" smtClean="0"/>
              <a:t> et </a:t>
            </a:r>
            <a:r>
              <a:rPr lang="fr-CA" dirty="0" err="1" smtClean="0">
                <a:hlinkClick r:id="rId5" tooltip="Nathan Rosen"/>
              </a:rPr>
              <a:t>Rosen</a:t>
            </a:r>
            <a:r>
              <a:rPr lang="fr-CA" dirty="0" smtClean="0"/>
              <a:t> dans un article de 1935 qui tentait de montrer que la mécanique quantique était incomplète. Dans cet article, les auteurs décrivent une expérience de pensée qui restera connue comme le </a:t>
            </a:r>
            <a:r>
              <a:rPr lang="fr-CA" dirty="0" smtClean="0">
                <a:hlinkClick r:id="rId6" tooltip="Paradoxe EPR"/>
              </a:rPr>
              <a:t>paradoxe EPR</a:t>
            </a:r>
            <a:r>
              <a:rPr lang="fr-CA" dirty="0" smtClean="0"/>
              <a:t>.</a:t>
            </a:r>
          </a:p>
          <a:p>
            <a:endParaRPr lang="fr-CA" baseline="0" dirty="0" smtClean="0"/>
          </a:p>
          <a:p>
            <a:r>
              <a:rPr lang="fr-CA" baseline="0" dirty="0" smtClean="0"/>
              <a:t>Voir document d’Alexandre Blais : http://www.physique.usherbrooke.ca/blais/intro_info_quantique.htm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B249E-6F94-40B3-ACF2-084BA5C917BA}" type="slidenum">
              <a:rPr lang="fr-CA" smtClean="0"/>
              <a:pPr/>
              <a:t>30</a:t>
            </a:fld>
            <a:endParaRPr lang="fr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Le transport en commun est gratuit à Sherbrooke.</a:t>
            </a:r>
          </a:p>
          <a:p>
            <a:endParaRPr lang="fr-CA" dirty="0" smtClean="0"/>
          </a:p>
          <a:p>
            <a:r>
              <a:rPr lang="fr-CA" dirty="0" smtClean="0"/>
              <a:t>La réponse</a:t>
            </a:r>
            <a:r>
              <a:rPr lang="fr-CA" baseline="0" dirty="0" smtClean="0"/>
              <a:t> à la grande question sur la vie, l’univers et le reste est 42.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B249E-6F94-40B3-ACF2-084BA5C917BA}" type="slidenum">
              <a:rPr lang="fr-CA" smtClean="0"/>
              <a:pPr/>
              <a:t>32</a:t>
            </a:fld>
            <a:endParaRPr lang="fr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CA" dirty="0" smtClean="0"/>
              <a:t>On veut dissocier</a:t>
            </a:r>
            <a:r>
              <a:rPr lang="fr-CA" baseline="0" dirty="0" smtClean="0"/>
              <a:t> le fond du texte.</a:t>
            </a:r>
          </a:p>
          <a:p>
            <a:endParaRPr lang="fr-CA" baseline="0" dirty="0" smtClean="0"/>
          </a:p>
          <a:p>
            <a:r>
              <a:rPr lang="fr-CA" baseline="0" dirty="0" smtClean="0"/>
              <a:t>Voir Pierre-Marc </a:t>
            </a:r>
            <a:r>
              <a:rPr lang="fr-CA" baseline="0" dirty="0" err="1" smtClean="0"/>
              <a:t>Jodoin</a:t>
            </a:r>
            <a:r>
              <a:rPr lang="fr-CA" baseline="0" dirty="0" smtClean="0"/>
              <a:t> (http://www.dmi.usherb.ca/~jodoin/cours/imn559/notes/segmentation_IMN559_2011_1page.pdf)</a:t>
            </a:r>
          </a:p>
          <a:p>
            <a:endParaRPr lang="fr-CA" baseline="0" dirty="0" smtClean="0"/>
          </a:p>
          <a:p>
            <a:endParaRPr lang="fr-CA" baseline="0" smtClean="0"/>
          </a:p>
          <a:p>
            <a:endParaRPr lang="fr-CA" baseline="0" dirty="0" smtClean="0"/>
          </a:p>
          <a:p>
            <a:endParaRPr lang="fr-CA" baseline="0" dirty="0" smtClean="0"/>
          </a:p>
          <a:p>
            <a:r>
              <a:rPr lang="fr-CA" u="sng" baseline="0" dirty="0" smtClean="0"/>
              <a:t>Algorithme du recuit simulé</a:t>
            </a:r>
          </a:p>
          <a:p>
            <a:endParaRPr lang="fr-CA" u="sng" baseline="0" dirty="0" smtClean="0"/>
          </a:p>
          <a:p>
            <a:r>
              <a:rPr lang="fr-CA" u="none" baseline="0" dirty="0" smtClean="0"/>
              <a:t>Déterminer des valeurs initiales pour les moyennes et variance des intensités des pixels représentants le fond et le texte au moyen d’un </a:t>
            </a:r>
            <a:r>
              <a:rPr lang="fr-CA" u="none" baseline="0" dirty="0" err="1" smtClean="0"/>
              <a:t>algo</a:t>
            </a:r>
            <a:r>
              <a:rPr lang="fr-CA" u="none" baseline="0" dirty="0" smtClean="0"/>
              <a:t> quelconque (k-moyennes, par exemple)</a:t>
            </a:r>
          </a:p>
          <a:p>
            <a:endParaRPr lang="fr-CA" u="none" baseline="0" dirty="0" smtClean="0"/>
          </a:p>
          <a:p>
            <a:r>
              <a:rPr lang="fr-CA" u="none" baseline="0" dirty="0" smtClean="0"/>
              <a:t>X </a:t>
            </a:r>
            <a:r>
              <a:rPr lang="fr-CA" u="none" baseline="0" dirty="0" smtClean="0">
                <a:sym typeface="Wingdings" pitchFamily="2" charset="2"/>
              </a:rPr>
              <a:t> </a:t>
            </a:r>
            <a:r>
              <a:rPr lang="fr-CA" u="none" baseline="0" dirty="0" smtClean="0"/>
              <a:t>Générer une image aléatoire</a:t>
            </a:r>
          </a:p>
          <a:p>
            <a:endParaRPr lang="fr-CA" u="none" baseline="0" dirty="0" smtClean="0"/>
          </a:p>
          <a:p>
            <a:r>
              <a:rPr lang="fr-CA" u="none" baseline="0" dirty="0" smtClean="0"/>
              <a:t>Poser T=T_{max}</a:t>
            </a:r>
          </a:p>
          <a:p>
            <a:endParaRPr lang="fr-CA" u="none" baseline="0" dirty="0" smtClean="0"/>
          </a:p>
          <a:p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POUR CHAQUE pixel s</a:t>
            </a:r>
            <a:r>
              <a:rPr lang="fr-CA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x FAIRE</a:t>
            </a:r>
          </a:p>
          <a:p>
            <a:endParaRPr lang="fr-CA" sz="1200" i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y_s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 intensité du pixel s</a:t>
            </a:r>
            <a:endParaRPr lang="fr-CA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CA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U(fond,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y_s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 = -\ln (N(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y_s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; \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mu_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{fond}, \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sigma_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{fond})            /* N(y ; mu, sigma) =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((y-mu)^2/(2*sigma^2) */</a:t>
            </a:r>
          </a:p>
          <a:p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U(texte,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y_s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= -\ln (N(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y_s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; \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mu_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{texte}, \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sigma_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{texte})            /* N(y ; mu, sigma) =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((y-mu)^2/(2*sigma^2) */</a:t>
            </a:r>
          </a:p>
          <a:p>
            <a:endParaRPr lang="fr-CA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W(fond)  = # pixels dans un voisinage de s qui sont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étiquettés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comme faisant partie du fond</a:t>
            </a:r>
          </a:p>
          <a:p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W(texte) = # pixels dans un voisinage de s qui sont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étiquettés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comme faisant partie du texte</a:t>
            </a:r>
          </a:p>
          <a:p>
            <a:endParaRPr lang="fr-CA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Prob_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{fond}  =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  ( -U(fond,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y_s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- W(fond) )  /  T  )               /* Plus T diminue, plus il sera difficile de faire changer un pixel de classe */</a:t>
            </a:r>
          </a:p>
          <a:p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Prob_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{texte} =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  ( -U(texte,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y_s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- W(texte) )  /  T  )</a:t>
            </a:r>
          </a:p>
          <a:p>
            <a:endParaRPr lang="fr-CA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Normaliser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Prob_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{fond} et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Prob_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{texte} pour que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Prob_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{fond} +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Prob_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{texte} = 1</a:t>
            </a:r>
          </a:p>
          <a:p>
            <a:endParaRPr lang="fr-CA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Choisir un nombre aléatoire entre 0 et 1</a:t>
            </a:r>
          </a:p>
          <a:p>
            <a:endParaRPr lang="fr-CA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Si p &lt;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Prob_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{fond}, </a:t>
            </a:r>
          </a:p>
          <a:p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poser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x_s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1               /* On donne l’étiquette &lt;&lt; fond &gt;&gt; au pixel s */</a:t>
            </a:r>
          </a:p>
          <a:p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Sinon, </a:t>
            </a:r>
          </a:p>
          <a:p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poser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x_s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                                  /* On donne l’étiquette &lt;&lt; texte &gt;&gt; au pixel s */</a:t>
            </a:r>
          </a:p>
          <a:p>
            <a:endParaRPr lang="fr-CA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T </a:t>
            </a:r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 T * taux de refroidissement</a:t>
            </a:r>
            <a:endParaRPr lang="fr-CA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CA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TANT que T &gt; </a:t>
            </a:r>
            <a:r>
              <a:rPr lang="fr-CA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T_min</a:t>
            </a:r>
            <a:endParaRPr lang="fr-CA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B249E-6F94-40B3-ACF2-084BA5C917BA}" type="slidenum">
              <a:rPr lang="fr-CA" smtClean="0"/>
              <a:pPr/>
              <a:t>35</a:t>
            </a:fld>
            <a:endParaRPr lang="fr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La matrice est celle des probabilités liés au problème de la page précédente. On cherche</a:t>
            </a:r>
            <a:r>
              <a:rPr lang="fr-CA" baseline="0" dirty="0" smtClean="0"/>
              <a:t> à trouver la distribution limite, ce qui est aussi le cas des problèmes de recuit, où on souhaite la convergence du processus.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B249E-6F94-40B3-ACF2-084BA5C917BA}" type="slidenum">
              <a:rPr lang="fr-CA" smtClean="0"/>
              <a:pPr/>
              <a:t>37</a:t>
            </a:fld>
            <a:endParaRPr lang="fr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F60A-04B9-43AC-B7A2-24265C6B86EC}" type="datetime1">
              <a:rPr lang="en-US" smtClean="0"/>
              <a:pPr/>
              <a:t>10/26/2011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‹N°›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4707-24AA-4806-A699-6C2B7EB2C481}" type="datetime1">
              <a:rPr lang="en-US" smtClean="0"/>
              <a:pPr/>
              <a:t>10/26/2011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84EA8-96B0-4FB7-B519-63F7096AF1E9}" type="datetime1">
              <a:rPr lang="en-US" smtClean="0"/>
              <a:pPr/>
              <a:t>10/26/2011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A50F7-5C51-4CE1-9D55-A2AFD3F564F7}" type="datetime1">
              <a:rPr lang="en-US" smtClean="0"/>
              <a:pPr/>
              <a:t>10/26/2011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‹N°›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087B-D425-445F-B775-6601275362EE}" type="datetime1">
              <a:rPr lang="en-US" smtClean="0"/>
              <a:pPr/>
              <a:t>10/26/2011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‹N°›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84DC-63D2-4199-A9E7-005E2C0590D5}" type="datetime1">
              <a:rPr lang="en-US" smtClean="0"/>
              <a:pPr/>
              <a:t>10/26/2011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95F7-FB3F-4609-9E33-9742DC723D47}" type="datetime1">
              <a:rPr lang="en-US" smtClean="0"/>
              <a:pPr/>
              <a:t>10/26/2011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‹N°›</a:t>
            </a:fld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7D7E-5339-4706-82A4-1724DE625DC9}" type="datetime1">
              <a:rPr lang="en-US" smtClean="0"/>
              <a:pPr/>
              <a:t>10/26/2011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9BDF-30F6-4CDD-B74B-DB9361663CA2}" type="datetime1">
              <a:rPr lang="en-US" smtClean="0"/>
              <a:pPr/>
              <a:t>10/26/2011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A7A8-EAE3-47BB-B499-D0C89B1E9107}" type="datetime1">
              <a:rPr lang="en-US" smtClean="0"/>
              <a:pPr/>
              <a:t>10/26/2011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569C7-1AF6-4804-9A7D-0CAE85EEB235}" type="datetime1">
              <a:rPr lang="en-US" smtClean="0"/>
              <a:pPr/>
              <a:t>10/26/2011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‹N°›</a:t>
            </a:fld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9584C1AB-482B-4D40-8334-936EDCC06CEC}" type="datetime1">
              <a:rPr lang="en-US" smtClean="0"/>
              <a:pPr algn="l" eaLnBrk="1" latinLnBrk="0" hangingPunct="1"/>
              <a:t>10/26/2011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‹N°›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audio" Target="file:///\\localhost\Users\olivier\Documents\FAPU\journee%20portes%20ouvertes\images\extraitAnimal.wav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localhost\Users\olivier\Documents\FAPU\journee%20portes%20ouvertes\images\extraitAnimal.wav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hyperlink" Target="creatures-demo.mpa" TargetMode="External"/><Relationship Id="rId7" Type="http://schemas.openxmlformats.org/officeDocument/2006/relationships/hyperlink" Target="golem_virtual.mpeg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sirius\lambert\cd\recrutement\portes_ouvertes\A09\VideoMario\creatures-demo.mpa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sirius\lambert\cd\recrutement\portes_ouvertes\A09\VideoMario\catapults.wm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VideoMario/efc.mov" TargetMode="External"/><Relationship Id="rId2" Type="http://schemas.openxmlformats.org/officeDocument/2006/relationships/hyperlink" Target="efc.mov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Informatique, mathématiques et physique : pour une tête bien faite!</a:t>
            </a:r>
            <a:endParaRPr lang="fr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CA" sz="2200" dirty="0" smtClean="0"/>
              <a:t>Mario Lambert, Olivier Godin</a:t>
            </a:r>
          </a:p>
          <a:p>
            <a:r>
              <a:rPr lang="fr-CA" sz="1800" dirty="0" smtClean="0"/>
              <a:t>En collaboration avec Olivier Vaillancourt</a:t>
            </a:r>
            <a:endParaRPr lang="fr-CA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Onde sonore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propagation d’un son se fait par la variation de pression dans l’air.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10</a:t>
            </a:fld>
            <a:endParaRPr kumimoji="0"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3124200"/>
            <a:ext cx="6527800" cy="325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Onde sonore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microphone convertit l’onde en signal électrique.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11</a:t>
            </a:fld>
            <a:endParaRPr kumimoji="0"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3276600"/>
            <a:ext cx="6264464" cy="2679700"/>
          </a:xfrm>
          <a:prstGeom prst="rect">
            <a:avLst/>
          </a:prstGeom>
        </p:spPr>
      </p:pic>
      <p:pic>
        <p:nvPicPr>
          <p:cNvPr id="7" name="extraitAnimalBass.wav">
            <a:hlinkClick r:id="" action="ppaction://media"/>
          </p:cNvPr>
          <p:cNvPicPr>
            <a:picLocks noRot="1" noChangeAspect="1"/>
          </p:cNvPicPr>
          <p:nvPr>
            <a:wavAudioFile r:embed="rId1" name="extraitAnimalBass.wav"/>
          </p:nvPr>
        </p:nvPicPr>
        <p:blipFill>
          <a:blip r:embed="rId4" cstate="print"/>
          <a:stretch>
            <a:fillRect/>
          </a:stretch>
        </p:blipFill>
        <p:spPr>
          <a:xfrm>
            <a:off x="1043608" y="43651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Onde sonore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transformée de Fourier permet d’analyser le contenu fréquentiel d’un signal sonore.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12</a:t>
            </a:fld>
            <a:endParaRPr kumimoji="0"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2743200"/>
            <a:ext cx="3524249" cy="3822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Onde sonore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13</a:t>
            </a:fld>
            <a:endParaRPr kumimoji="0"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295400"/>
            <a:ext cx="5770813" cy="5314950"/>
          </a:xfrm>
          <a:prstGeom prst="rect">
            <a:avLst/>
          </a:prstGeom>
        </p:spPr>
      </p:pic>
      <p:sp>
        <p:nvSpPr>
          <p:cNvPr id="12" name="Flèche vers le bas 11"/>
          <p:cNvSpPr/>
          <p:nvPr/>
        </p:nvSpPr>
        <p:spPr>
          <a:xfrm>
            <a:off x="2362200" y="5715000"/>
            <a:ext cx="457200" cy="609600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>
            <a:off x="3035300" y="5715000"/>
            <a:ext cx="457200" cy="609600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bas 13"/>
          <p:cNvSpPr/>
          <p:nvPr/>
        </p:nvSpPr>
        <p:spPr>
          <a:xfrm>
            <a:off x="3733800" y="5715000"/>
            <a:ext cx="457200" cy="609600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/>
          <p:cNvSpPr/>
          <p:nvPr/>
        </p:nvSpPr>
        <p:spPr>
          <a:xfrm>
            <a:off x="4394200" y="5715000"/>
            <a:ext cx="457200" cy="609600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vers le bas 15"/>
          <p:cNvSpPr/>
          <p:nvPr/>
        </p:nvSpPr>
        <p:spPr>
          <a:xfrm>
            <a:off x="5105400" y="5715000"/>
            <a:ext cx="457200" cy="609600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vers le bas 16"/>
          <p:cNvSpPr/>
          <p:nvPr/>
        </p:nvSpPr>
        <p:spPr>
          <a:xfrm>
            <a:off x="5791200" y="5715000"/>
            <a:ext cx="457200" cy="609600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e bas 17"/>
          <p:cNvSpPr/>
          <p:nvPr/>
        </p:nvSpPr>
        <p:spPr>
          <a:xfrm>
            <a:off x="6477000" y="5715000"/>
            <a:ext cx="457200" cy="609600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e bas 18"/>
          <p:cNvSpPr/>
          <p:nvPr/>
        </p:nvSpPr>
        <p:spPr>
          <a:xfrm>
            <a:off x="7162800" y="5715000"/>
            <a:ext cx="457200" cy="609600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Onde sonore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On applique un filtre qui atténue les basses fréquences.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14</a:t>
            </a:fld>
            <a:endParaRPr kumimoji="0"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6500" y="2768600"/>
            <a:ext cx="4190851" cy="3866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Onde sonore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son résultant contient moins de basse.</a:t>
            </a:r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 algn="ctr">
              <a:buNone/>
            </a:pPr>
            <a:r>
              <a:rPr lang="fr-FR" dirty="0" smtClean="0"/>
              <a:t>Vs.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15</a:t>
            </a:fld>
            <a:endParaRPr kumimoji="0"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2268322"/>
            <a:ext cx="4762500" cy="169245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4494181"/>
            <a:ext cx="4762500" cy="2020919"/>
          </a:xfrm>
          <a:prstGeom prst="rect">
            <a:avLst/>
          </a:prstGeom>
        </p:spPr>
      </p:pic>
      <p:pic>
        <p:nvPicPr>
          <p:cNvPr id="10" name="extraitAnimal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-533400" y="3276600"/>
            <a:ext cx="282575" cy="282575"/>
          </a:xfrm>
          <a:prstGeom prst="rect">
            <a:avLst/>
          </a:prstGeom>
        </p:spPr>
      </p:pic>
      <p:pic>
        <p:nvPicPr>
          <p:cNvPr id="12" name="extraitAnimal.wav">
            <a:hlinkClick r:id="" action="ppaction://media"/>
          </p:cNvPr>
          <p:cNvPicPr>
            <a:picLocks noRot="1" noChangeAspect="1"/>
          </p:cNvPicPr>
          <p:nvPr>
            <a:wavAudioFile r:embed="rId2" name="extraitAnimal.wav"/>
          </p:nvPr>
        </p:nvPicPr>
        <p:blipFill>
          <a:blip r:embed="rId7" cstate="print"/>
          <a:stretch>
            <a:fillRect/>
          </a:stretch>
        </p:blipFill>
        <p:spPr>
          <a:xfrm>
            <a:off x="1835696" y="298018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Application à une image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 son est un signal à une dimension. Le concept du filtrage peut être généralisé à des données de plus grande dimension.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16</a:t>
            </a:fld>
            <a:endParaRPr kumimoji="0" lang="en-US" dirty="0"/>
          </a:p>
        </p:txBody>
      </p:sp>
      <p:pic>
        <p:nvPicPr>
          <p:cNvPr id="11" name="extraitAnimal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7010400"/>
            <a:ext cx="185737" cy="1857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3276600"/>
            <a:ext cx="3251200" cy="32512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3276600"/>
            <a:ext cx="3251200" cy="3251200"/>
          </a:xfrm>
          <a:prstGeom prst="rect">
            <a:avLst/>
          </a:prstGeom>
        </p:spPr>
      </p:pic>
      <p:sp>
        <p:nvSpPr>
          <p:cNvPr id="13" name="Flèche vers la droite 12"/>
          <p:cNvSpPr/>
          <p:nvPr/>
        </p:nvSpPr>
        <p:spPr>
          <a:xfrm>
            <a:off x="4267200" y="4572000"/>
            <a:ext cx="609600" cy="533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Électromagnétisme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17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Problème de la transmission d’information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fr-FR" dirty="0" smtClean="0"/>
              <a:t>On veut transmettre </a:t>
            </a:r>
            <a:r>
              <a:rPr lang="fr-FR" i="1" dirty="0" smtClean="0">
                <a:solidFill>
                  <a:schemeClr val="accent1"/>
                </a:solidFill>
              </a:rPr>
              <a:t>correctement</a:t>
            </a:r>
            <a:r>
              <a:rPr lang="fr-FR" dirty="0" smtClean="0"/>
              <a:t> et </a:t>
            </a:r>
            <a:r>
              <a:rPr lang="fr-FR" i="1" dirty="0" smtClean="0">
                <a:solidFill>
                  <a:schemeClr val="accent1"/>
                </a:solidFill>
              </a:rPr>
              <a:t>à moindre coût</a:t>
            </a:r>
            <a:r>
              <a:rPr lang="fr-FR" dirty="0" smtClean="0"/>
              <a:t> de l’information à travers un </a:t>
            </a:r>
            <a:r>
              <a:rPr lang="fr-FR" i="1" dirty="0" smtClean="0">
                <a:solidFill>
                  <a:schemeClr val="accent1"/>
                </a:solidFill>
              </a:rPr>
              <a:t>medium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18</a:t>
            </a:fld>
            <a:endParaRPr kumimoji="0"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/>
          <a:srcRect b="10000"/>
          <a:stretch>
            <a:fillRect/>
          </a:stretch>
        </p:blipFill>
        <p:spPr>
          <a:xfrm>
            <a:off x="1905000" y="3200400"/>
            <a:ext cx="5080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Problème de la transmission d’information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Utilités :</a:t>
            </a:r>
          </a:p>
          <a:p>
            <a:pPr lvl="1"/>
            <a:r>
              <a:rPr lang="fr-FR" dirty="0" smtClean="0"/>
              <a:t>Câble coaxial</a:t>
            </a:r>
          </a:p>
          <a:p>
            <a:pPr lvl="1"/>
            <a:r>
              <a:rPr lang="fr-FR" dirty="0" smtClean="0"/>
              <a:t>Wifi</a:t>
            </a:r>
          </a:p>
          <a:p>
            <a:pPr lvl="1"/>
            <a:r>
              <a:rPr lang="fr-FR" dirty="0" smtClean="0"/>
              <a:t>Fibre optique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19</a:t>
            </a:fld>
            <a:endParaRPr kumimoji="0"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895600"/>
            <a:ext cx="3429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/>
          <a:srcRect t="6122" b="8163"/>
          <a:stretch>
            <a:fillRect/>
          </a:stretch>
        </p:blipFill>
        <p:spPr>
          <a:xfrm>
            <a:off x="2895600" y="3200400"/>
            <a:ext cx="3338166" cy="32004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00" y="1981200"/>
            <a:ext cx="2857500" cy="28575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sz="2400" dirty="0" smtClean="0"/>
              <a:t>Phénomènes ondulatoires</a:t>
            </a:r>
          </a:p>
          <a:p>
            <a:endParaRPr lang="fr-CA" sz="2400" dirty="0" smtClean="0"/>
          </a:p>
          <a:p>
            <a:r>
              <a:rPr lang="fr-CA" sz="2400" dirty="0" smtClean="0"/>
              <a:t>Électromagnétisme</a:t>
            </a:r>
          </a:p>
          <a:p>
            <a:endParaRPr lang="fr-CA" sz="2400" dirty="0" smtClean="0"/>
          </a:p>
          <a:p>
            <a:r>
              <a:rPr lang="fr-CA" sz="2400" dirty="0" smtClean="0"/>
              <a:t>Mécanique quantique</a:t>
            </a:r>
          </a:p>
          <a:p>
            <a:pPr lvl="1">
              <a:buNone/>
            </a:pPr>
            <a:endParaRPr lang="fr-CA" sz="2000" dirty="0" smtClean="0"/>
          </a:p>
          <a:p>
            <a:r>
              <a:rPr lang="fr-CA" sz="2400" dirty="0" smtClean="0"/>
              <a:t>Physique statistique</a:t>
            </a:r>
            <a:endParaRPr lang="fr-CA" sz="2000" dirty="0" smtClean="0"/>
          </a:p>
          <a:p>
            <a:pPr lvl="1">
              <a:buNone/>
            </a:pPr>
            <a:endParaRPr lang="fr-CA" sz="2000" dirty="0" smtClean="0"/>
          </a:p>
          <a:p>
            <a:r>
              <a:rPr lang="fr-CA" sz="2400" dirty="0" smtClean="0"/>
              <a:t>Les ours</a:t>
            </a:r>
          </a:p>
          <a:p>
            <a:endParaRPr lang="fr-CA" sz="2400" dirty="0" smtClean="0"/>
          </a:p>
          <a:p>
            <a:pPr lvl="0">
              <a:buClr>
                <a:srgbClr val="F0A22E"/>
              </a:buClr>
            </a:pPr>
            <a:r>
              <a:rPr lang="fr-CA" sz="2400" dirty="0" smtClean="0">
                <a:solidFill>
                  <a:srgbClr val="4E3B30"/>
                </a:solidFill>
              </a:rPr>
              <a:t>Conclusion</a:t>
            </a:r>
            <a:endParaRPr lang="fr-CA" sz="2400" dirty="0" smtClean="0"/>
          </a:p>
          <a:p>
            <a:endParaRPr lang="fr-CA" sz="2400" dirty="0" smtClean="0"/>
          </a:p>
          <a:p>
            <a:r>
              <a:rPr lang="fr-CA" sz="2400" dirty="0" smtClean="0"/>
              <a:t>Questions</a:t>
            </a:r>
            <a:endParaRPr lang="fr-CA" sz="2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Plan de la présentation</a:t>
            </a:r>
            <a:endParaRPr lang="fr-CA" dirty="0"/>
          </a:p>
        </p:txBody>
      </p:sp>
      <p:pic>
        <p:nvPicPr>
          <p:cNvPr id="1026" name="Picture 2" descr="http://i.livescience.com/images/090206-charles-darwin-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64360">
            <a:off x="6744825" y="614252"/>
            <a:ext cx="1428760" cy="20096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2</a:t>
            </a:fld>
            <a:endParaRPr kumimoji="0" lang="en-US" dirty="0"/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41812">
            <a:off x="6934200" y="5257800"/>
            <a:ext cx="1197390" cy="101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057400"/>
            <a:ext cx="3898900" cy="2767670"/>
          </a:xfrm>
          <a:prstGeom prst="rect">
            <a:avLst/>
          </a:prstGeom>
          <a:effectLst>
            <a:reflection stA="50000" endPos="44000" dist="12700" dir="5400000" sy="-100000" algn="bl" rotWithShape="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Problème de la transmission d’information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54162"/>
            <a:ext cx="5105400" cy="4525963"/>
          </a:xfrm>
        </p:spPr>
        <p:txBody>
          <a:bodyPr/>
          <a:lstStyle/>
          <a:p>
            <a:r>
              <a:rPr lang="fr-FR" dirty="0" smtClean="0"/>
              <a:t>Historique du médium</a:t>
            </a:r>
          </a:p>
          <a:p>
            <a:pPr lvl="1"/>
            <a:r>
              <a:rPr lang="fr-FR" dirty="0" smtClean="0"/>
              <a:t>Démonstration du principe de réflexion totale interne en 1854.</a:t>
            </a:r>
          </a:p>
          <a:p>
            <a:pPr lvl="1"/>
            <a:r>
              <a:rPr lang="fr-FR" dirty="0" smtClean="0"/>
              <a:t>Courbure de la lumière.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20</a:t>
            </a:fld>
            <a:endParaRPr kumimoji="0"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4190383"/>
            <a:ext cx="2590800" cy="2515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Problème de la transmission d’information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Principe de fonctionnement du médium :</a:t>
            </a:r>
          </a:p>
          <a:p>
            <a:pPr lvl="1"/>
            <a:r>
              <a:rPr lang="fr-FR" dirty="0" smtClean="0"/>
              <a:t>Cœur (10 </a:t>
            </a:r>
            <a:r>
              <a:rPr lang="fr-FR" dirty="0" err="1" smtClean="0"/>
              <a:t>μm</a:t>
            </a:r>
            <a:r>
              <a:rPr lang="fr-FR" dirty="0" smtClean="0"/>
              <a:t>) d’indice de réfraction</a:t>
            </a:r>
          </a:p>
          <a:p>
            <a:pPr lvl="1"/>
            <a:r>
              <a:rPr lang="fr-FR" dirty="0" smtClean="0"/>
              <a:t>Gaine (125 </a:t>
            </a:r>
            <a:r>
              <a:rPr lang="fr-FR" dirty="0" err="1" smtClean="0"/>
              <a:t>μm</a:t>
            </a:r>
            <a:r>
              <a:rPr lang="fr-FR" dirty="0" smtClean="0"/>
              <a:t>) d’indice de réfraction</a:t>
            </a:r>
          </a:p>
          <a:p>
            <a:pPr lvl="1"/>
            <a:r>
              <a:rPr lang="fr-FR" dirty="0" smtClean="0"/>
              <a:t>Gaine de protection (230 </a:t>
            </a:r>
            <a:r>
              <a:rPr lang="fr-FR" dirty="0" err="1" smtClean="0"/>
              <a:t>μm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La lumière est dirigée dans la fibre optique avec un angle adéquat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21</a:t>
            </a:fld>
            <a:endParaRPr kumimoji="0" lang="en-US" dirty="0"/>
          </a:p>
        </p:txBody>
      </p:sp>
      <p:pic>
        <p:nvPicPr>
          <p:cNvPr id="6" name="Image 5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1300" y="2311400"/>
            <a:ext cx="419100" cy="279400"/>
          </a:xfrm>
          <a:prstGeom prst="rect">
            <a:avLst/>
          </a:prstGeom>
        </p:spPr>
      </p:pic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3400" y="2844800"/>
            <a:ext cx="431800" cy="330200"/>
          </a:xfrm>
          <a:prstGeom prst="rect">
            <a:avLst/>
          </a:prstGeom>
        </p:spPr>
      </p:pic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200" y="3810000"/>
            <a:ext cx="1358900" cy="36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Problème de la transmission d’information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Principe de fonctionnement du médium :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22</a:t>
            </a:fld>
            <a:endParaRPr kumimoji="0"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2406650"/>
            <a:ext cx="5684073" cy="391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4902576"/>
            <a:ext cx="3352800" cy="18792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Problème de la transmission d’information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Transmission « </a:t>
            </a:r>
            <a:r>
              <a:rPr lang="fr-FR" b="1" dirty="0" smtClean="0"/>
              <a:t>correcte</a:t>
            </a:r>
            <a:r>
              <a:rPr lang="fr-FR" dirty="0" smtClean="0"/>
              <a:t> » de l’information :</a:t>
            </a:r>
          </a:p>
          <a:p>
            <a:pPr lvl="1"/>
            <a:r>
              <a:rPr lang="fr-FR" b="1" dirty="0" smtClean="0"/>
              <a:t>But </a:t>
            </a:r>
            <a:r>
              <a:rPr lang="fr-FR" dirty="0" smtClean="0"/>
              <a:t>: S’assurer qu’un message transmis l’a été sans erreur ou à tout le moins être capable de les corriger.</a:t>
            </a:r>
          </a:p>
          <a:p>
            <a:pPr lvl="1"/>
            <a:r>
              <a:rPr lang="fr-FR" dirty="0" smtClean="0"/>
              <a:t>Moyens:</a:t>
            </a:r>
          </a:p>
          <a:p>
            <a:pPr lvl="2"/>
            <a:r>
              <a:rPr lang="fr-FR" dirty="0" smtClean="0"/>
              <a:t>Codes ISBN</a:t>
            </a:r>
          </a:p>
          <a:p>
            <a:pPr lvl="2"/>
            <a:r>
              <a:rPr lang="fr-FR" dirty="0" smtClean="0"/>
              <a:t>Code de Reed Müller (Mariner 9; 13 nov. 1971)</a:t>
            </a:r>
          </a:p>
          <a:p>
            <a:pPr lvl="2"/>
            <a:r>
              <a:rPr lang="fr-FR" dirty="0" smtClean="0"/>
              <a:t>Téléphones cellulaires</a:t>
            </a:r>
          </a:p>
          <a:p>
            <a:pPr lvl="2"/>
            <a:r>
              <a:rPr lang="fr-FR" dirty="0" smtClean="0"/>
              <a:t>Disques compacts</a:t>
            </a:r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23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Problème de la transmission d’information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100" dirty="0" smtClean="0"/>
              <a:t>Transmission « à moindre coût » de l’information :</a:t>
            </a:r>
          </a:p>
          <a:p>
            <a:pPr lvl="1"/>
            <a:r>
              <a:rPr lang="fr-FR" b="1" dirty="0" smtClean="0"/>
              <a:t>But : Utiliser le moins d’espace possible pour transmettre l’information</a:t>
            </a:r>
          </a:p>
          <a:p>
            <a:pPr lvl="1"/>
            <a:endParaRPr lang="fr-FR" b="1" dirty="0" smtClean="0"/>
          </a:p>
          <a:p>
            <a:pPr lvl="1"/>
            <a:r>
              <a:rPr lang="fr-FR" b="1" dirty="0" smtClean="0"/>
              <a:t>Moyen :</a:t>
            </a:r>
          </a:p>
          <a:p>
            <a:pPr lvl="2"/>
            <a:r>
              <a:rPr lang="fr-FR" b="1" dirty="0" smtClean="0"/>
              <a:t>Codage par largeur de plage</a:t>
            </a:r>
          </a:p>
          <a:p>
            <a:pPr lvl="2"/>
            <a:r>
              <a:rPr lang="fr-FR" b="1" dirty="0" smtClean="0"/>
              <a:t>JPEG</a:t>
            </a:r>
          </a:p>
          <a:p>
            <a:pPr lvl="2"/>
            <a:r>
              <a:rPr lang="fr-FR" b="1" dirty="0" smtClean="0"/>
              <a:t>MP3</a:t>
            </a:r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24</a:t>
            </a:fld>
            <a:endParaRPr kumimoji="0"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2895600"/>
            <a:ext cx="3086100" cy="3553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Mécanique quantique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25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chat de </a:t>
            </a:r>
            <a:r>
              <a:rPr lang="fr-CA" dirty="0" err="1" smtClean="0"/>
              <a:t>schrödinger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26</a:t>
            </a:fld>
            <a:endParaRPr kumimoji="0"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454150"/>
            <a:ext cx="4366330" cy="5175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chat de </a:t>
            </a:r>
            <a:r>
              <a:rPr lang="fr-CA" dirty="0" err="1" smtClean="0"/>
              <a:t>schrödinger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 chat est enfermé dans une boîte scellée.</a:t>
            </a:r>
          </a:p>
          <a:p>
            <a:r>
              <a:rPr lang="fr-FR" dirty="0" smtClean="0"/>
              <a:t>Un lecteur Geiger mesure s’il y a désintégration d’un atome d’un corps radioactif.</a:t>
            </a:r>
          </a:p>
          <a:p>
            <a:r>
              <a:rPr lang="fr-FR" dirty="0" smtClean="0"/>
              <a:t>Si c’est le cas, un marteau brise une fiole d’acide cyanhydrique qui tue le chat.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27</a:t>
            </a:fld>
            <a:endParaRPr kumimoji="0"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4419600"/>
            <a:ext cx="4191000" cy="2231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chat de </a:t>
            </a:r>
            <a:r>
              <a:rPr lang="fr-CA" dirty="0" err="1" smtClean="0"/>
              <a:t>schrödinger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En </a:t>
            </a:r>
            <a:r>
              <a:rPr lang="fr-FR" b="1" dirty="0" smtClean="0"/>
              <a:t>mécanique classique</a:t>
            </a:r>
            <a:r>
              <a:rPr lang="fr-FR" dirty="0" smtClean="0"/>
              <a:t>, les lois de probabilité nous disent que l’atome s’est désintégré ou ne s’est pas désintégré, avec une certaine probabilité.</a:t>
            </a:r>
          </a:p>
          <a:p>
            <a:r>
              <a:rPr lang="fr-FR" dirty="0" smtClean="0"/>
              <a:t>En </a:t>
            </a:r>
            <a:r>
              <a:rPr lang="fr-FR" b="1" smtClean="0"/>
              <a:t>mécanique quantique</a:t>
            </a:r>
            <a:r>
              <a:rPr lang="fr-FR" dirty="0" smtClean="0"/>
              <a:t>, tant que l’observation n’est pas faite, l’atome est </a:t>
            </a:r>
            <a:r>
              <a:rPr lang="fr-FR" i="1" dirty="0" smtClean="0"/>
              <a:t>simultanément</a:t>
            </a:r>
            <a:r>
              <a:rPr lang="fr-FR" dirty="0" smtClean="0"/>
              <a:t> dans deux états : le chat est donc mort ET vivant.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28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chat de </a:t>
            </a:r>
            <a:r>
              <a:rPr lang="fr-CA" dirty="0" err="1" smtClean="0"/>
              <a:t>schrödinger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54162"/>
            <a:ext cx="5943600" cy="4525963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Peut-on admettre qu’une particule soit dans deux états à la fois?</a:t>
            </a:r>
          </a:p>
          <a:p>
            <a:r>
              <a:rPr lang="fr-FR" dirty="0" smtClean="0"/>
              <a:t>Si oui, il faut admettre qu’un chat puisse être à la fois mort et vivant.</a:t>
            </a:r>
          </a:p>
          <a:p>
            <a:r>
              <a:rPr lang="fr-FR" dirty="0" smtClean="0"/>
              <a:t>Ou bien cette théorie est erronée, ou bien on devra reconsidérer notre façon de concevoir la réalité…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29</a:t>
            </a:fld>
            <a:endParaRPr kumimoji="0"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2133600"/>
            <a:ext cx="2570956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Phénomènes ondulatoires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Ordinateur quantique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99038"/>
          </a:xfrm>
        </p:spPr>
        <p:txBody>
          <a:bodyPr>
            <a:normAutofit/>
          </a:bodyPr>
          <a:lstStyle/>
          <a:p>
            <a:r>
              <a:rPr lang="fr-FR" dirty="0" smtClean="0"/>
              <a:t>C’est un calculateur qui utilise les propriétés de superposition et d’intrication (enchevêtrement) d’états quantiques.</a:t>
            </a:r>
          </a:p>
          <a:p>
            <a:r>
              <a:rPr lang="fr-FR" dirty="0" smtClean="0"/>
              <a:t>Permet de résoudre des problèmes de grande complexité combinatoire</a:t>
            </a:r>
          </a:p>
          <a:p>
            <a:pPr lvl="1"/>
            <a:r>
              <a:rPr lang="fr-FR" dirty="0" smtClean="0"/>
              <a:t>Ordonnancement (recherche dans un bottin)</a:t>
            </a:r>
          </a:p>
          <a:p>
            <a:pPr lvl="1"/>
            <a:r>
              <a:rPr lang="fr-FR" dirty="0" smtClean="0"/>
              <a:t>Recherche opérationnelle</a:t>
            </a:r>
          </a:p>
          <a:p>
            <a:pPr lvl="1"/>
            <a:r>
              <a:rPr lang="fr-FR" dirty="0" err="1" smtClean="0"/>
              <a:t>Bio-informatique</a:t>
            </a:r>
            <a:endParaRPr lang="fr-FR" dirty="0" smtClean="0"/>
          </a:p>
          <a:p>
            <a:pPr lvl="1"/>
            <a:r>
              <a:rPr lang="fr-FR" dirty="0" smtClean="0"/>
              <a:t>Cryptographie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30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Cryptographie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99038"/>
          </a:xfrm>
        </p:spPr>
        <p:txBody>
          <a:bodyPr>
            <a:normAutofit/>
          </a:bodyPr>
          <a:lstStyle/>
          <a:p>
            <a:r>
              <a:rPr lang="fr-FR" dirty="0" smtClean="0"/>
              <a:t>But : Encrypter l’information pour assurer la « confidentialité » des communications.</a:t>
            </a:r>
          </a:p>
          <a:p>
            <a:r>
              <a:rPr lang="fr-FR" dirty="0" smtClean="0"/>
              <a:t>Applications :</a:t>
            </a:r>
          </a:p>
          <a:p>
            <a:pPr lvl="1"/>
            <a:r>
              <a:rPr lang="fr-FR" dirty="0" smtClean="0"/>
              <a:t>Commerce électronique (informatique de gestion)</a:t>
            </a:r>
          </a:p>
          <a:p>
            <a:pPr lvl="1"/>
            <a:r>
              <a:rPr lang="fr-FR" dirty="0" smtClean="0"/>
              <a:t>Communication confidentielle</a:t>
            </a:r>
          </a:p>
          <a:p>
            <a:pPr lvl="1"/>
            <a:r>
              <a:rPr lang="fr-FR" dirty="0" smtClean="0"/>
              <a:t>Militaire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31</a:t>
            </a:fld>
            <a:endParaRPr kumimoji="0"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4268821"/>
            <a:ext cx="3429000" cy="2436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Cryptographie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99038"/>
          </a:xfrm>
        </p:spPr>
        <p:txBody>
          <a:bodyPr>
            <a:normAutofit/>
          </a:bodyPr>
          <a:lstStyle/>
          <a:p>
            <a:r>
              <a:rPr lang="fr-FR" sz="3000" dirty="0" smtClean="0"/>
              <a:t>.</a:t>
            </a:r>
            <a:r>
              <a:rPr lang="fr-FR" sz="3000" dirty="0" err="1" smtClean="0"/>
              <a:t>ekoorbrehS</a:t>
            </a:r>
            <a:r>
              <a:rPr lang="fr-FR" sz="3000" dirty="0" smtClean="0"/>
              <a:t> à </a:t>
            </a:r>
            <a:r>
              <a:rPr lang="fr-FR" sz="3000" dirty="0" err="1" smtClean="0"/>
              <a:t>tiutarg</a:t>
            </a:r>
            <a:r>
              <a:rPr lang="fr-FR" sz="3000" dirty="0" smtClean="0"/>
              <a:t> </a:t>
            </a:r>
            <a:r>
              <a:rPr lang="fr-FR" sz="3000" dirty="0" err="1" smtClean="0"/>
              <a:t>tse</a:t>
            </a:r>
            <a:r>
              <a:rPr lang="fr-FR" sz="3000" dirty="0" smtClean="0"/>
              <a:t> </a:t>
            </a:r>
            <a:r>
              <a:rPr lang="fr-FR" sz="3000" dirty="0" err="1" smtClean="0"/>
              <a:t>nummoc</a:t>
            </a:r>
            <a:r>
              <a:rPr lang="fr-FR" sz="3000" dirty="0" smtClean="0"/>
              <a:t> ne </a:t>
            </a:r>
            <a:r>
              <a:rPr lang="fr-FR" sz="3000" dirty="0" err="1" smtClean="0"/>
              <a:t>tropsnart</a:t>
            </a:r>
            <a:r>
              <a:rPr lang="fr-FR" sz="3000" dirty="0" smtClean="0"/>
              <a:t> </a:t>
            </a:r>
            <a:r>
              <a:rPr lang="fr-FR" sz="3000" dirty="0" err="1" smtClean="0"/>
              <a:t>eL</a:t>
            </a:r>
            <a:endParaRPr lang="fr-FR" sz="3000" dirty="0" smtClean="0"/>
          </a:p>
          <a:p>
            <a:endParaRPr lang="fr-FR" sz="3000" dirty="0" smtClean="0"/>
          </a:p>
          <a:p>
            <a:pPr>
              <a:buNone/>
            </a:pPr>
            <a:endParaRPr lang="fr-FR" sz="3000" dirty="0" smtClean="0"/>
          </a:p>
          <a:p>
            <a:r>
              <a:rPr lang="fr-FR" sz="3000" dirty="0" smtClean="0"/>
              <a:t>Mb </a:t>
            </a:r>
            <a:r>
              <a:rPr lang="fr-FR" sz="3000" dirty="0" err="1" smtClean="0"/>
              <a:t>sfqpotf</a:t>
            </a:r>
            <a:r>
              <a:rPr lang="fr-FR" sz="3000" dirty="0" smtClean="0"/>
              <a:t> b mb </a:t>
            </a:r>
            <a:r>
              <a:rPr lang="fr-FR" sz="3000" dirty="0" err="1" smtClean="0"/>
              <a:t>hsboef</a:t>
            </a:r>
            <a:r>
              <a:rPr lang="fr-FR" sz="3000" dirty="0" smtClean="0"/>
              <a:t> </a:t>
            </a:r>
            <a:r>
              <a:rPr lang="fr-FR" sz="3000" dirty="0" err="1" smtClean="0"/>
              <a:t>rvftujpo</a:t>
            </a:r>
            <a:r>
              <a:rPr lang="fr-FR" sz="3000" dirty="0" smtClean="0"/>
              <a:t> </a:t>
            </a:r>
            <a:r>
              <a:rPr lang="fr-FR" sz="3000" dirty="0" err="1" smtClean="0"/>
              <a:t>tvs</a:t>
            </a:r>
            <a:r>
              <a:rPr lang="fr-FR" sz="3000" dirty="0" smtClean="0"/>
              <a:t> mb </a:t>
            </a:r>
            <a:r>
              <a:rPr lang="fr-FR" sz="3000" dirty="0" err="1" smtClean="0"/>
              <a:t>wjf</a:t>
            </a:r>
            <a:r>
              <a:rPr lang="fr-FR" sz="3000" dirty="0" smtClean="0"/>
              <a:t>, </a:t>
            </a:r>
            <a:r>
              <a:rPr lang="fr-FR" sz="3000" dirty="0" err="1" smtClean="0"/>
              <a:t>m’vojwfst</a:t>
            </a:r>
            <a:r>
              <a:rPr lang="fr-FR" sz="3000" dirty="0" smtClean="0"/>
              <a:t> </a:t>
            </a:r>
            <a:r>
              <a:rPr lang="fr-FR" sz="3000" dirty="0" err="1" smtClean="0"/>
              <a:t>fu</a:t>
            </a:r>
            <a:r>
              <a:rPr lang="fr-FR" sz="3000" dirty="0" smtClean="0"/>
              <a:t> </a:t>
            </a:r>
            <a:r>
              <a:rPr lang="fr-FR" sz="3000" dirty="0" err="1" smtClean="0"/>
              <a:t>mf</a:t>
            </a:r>
            <a:r>
              <a:rPr lang="fr-FR" sz="3000" dirty="0" smtClean="0"/>
              <a:t> </a:t>
            </a:r>
            <a:r>
              <a:rPr lang="fr-FR" sz="3000" dirty="0" err="1" smtClean="0"/>
              <a:t>sftuf</a:t>
            </a:r>
            <a:r>
              <a:rPr lang="fr-FR" sz="3000" dirty="0" smtClean="0"/>
              <a:t> </a:t>
            </a:r>
            <a:r>
              <a:rPr lang="fr-FR" sz="3000" dirty="0" err="1" smtClean="0"/>
              <a:t>ftu</a:t>
            </a:r>
            <a:r>
              <a:rPr lang="fr-FR" sz="3000" dirty="0" smtClean="0"/>
              <a:t> 53.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32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Physique Statistique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33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/>
          </a:bodyPr>
          <a:lstStyle/>
          <a:p>
            <a:r>
              <a:rPr lang="fr-CA" dirty="0" smtClean="0"/>
              <a:t>Thermodynamique : le recuit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3100" b="1" dirty="0" smtClean="0"/>
              <a:t>Procédé consistant à</a:t>
            </a:r>
          </a:p>
          <a:p>
            <a:pPr lvl="1"/>
            <a:r>
              <a:rPr lang="fr-FR" dirty="0" smtClean="0"/>
              <a:t>Chauffer un métal à une T° donnée;</a:t>
            </a:r>
          </a:p>
          <a:p>
            <a:pPr lvl="1"/>
            <a:r>
              <a:rPr lang="fr-FR" dirty="0" smtClean="0"/>
              <a:t>Maintenir la T° un certain temps;</a:t>
            </a:r>
          </a:p>
          <a:p>
            <a:pPr lvl="1"/>
            <a:r>
              <a:rPr lang="fr-FR" dirty="0" smtClean="0"/>
              <a:t>Refroidir à une certaine vitesse.</a:t>
            </a:r>
            <a:br>
              <a:rPr lang="fr-FR" dirty="0" smtClean="0"/>
            </a:br>
            <a:endParaRPr lang="fr-FR" dirty="0" smtClean="0"/>
          </a:p>
          <a:p>
            <a:r>
              <a:rPr lang="fr-FR" b="1" dirty="0" smtClean="0"/>
              <a:t>Ce procédé permet de :</a:t>
            </a:r>
          </a:p>
          <a:p>
            <a:pPr lvl="1"/>
            <a:r>
              <a:rPr lang="fr-FR" dirty="0" smtClean="0"/>
              <a:t>modifier la taille des grains du métal;</a:t>
            </a:r>
          </a:p>
          <a:p>
            <a:pPr lvl="1"/>
            <a:r>
              <a:rPr lang="fr-FR" dirty="0" smtClean="0"/>
              <a:t>faciliter l’usinage de pièces;</a:t>
            </a:r>
          </a:p>
          <a:p>
            <a:pPr lvl="1"/>
            <a:r>
              <a:rPr lang="fr-FR" dirty="0" smtClean="0"/>
              <a:t>diffuser l’arsenic dans un semi-conducteur (micro-électronique)</a:t>
            </a:r>
          </a:p>
          <a:p>
            <a:pPr lvl="1"/>
            <a:endParaRPr lang="fr-FR" b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34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Thermodynamique : le recuit simulé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35</a:t>
            </a:fld>
            <a:endParaRPr kumimoji="0" lang="en-US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304800" y="1401762"/>
            <a:ext cx="8686800" cy="5303838"/>
          </a:xfrm>
        </p:spPr>
        <p:txBody>
          <a:bodyPr>
            <a:normAutofit/>
          </a:bodyPr>
          <a:lstStyle/>
          <a:p>
            <a:r>
              <a:rPr lang="fr-FR" sz="3100" dirty="0" smtClean="0"/>
              <a:t>Le recuit simulé est une heuristique inspirée du processus métallurgique qui permet d’obtenir les extrema d’une fonction.</a:t>
            </a:r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" y="3721100"/>
            <a:ext cx="3238500" cy="14732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5900" y="3721100"/>
            <a:ext cx="3289300" cy="1536700"/>
          </a:xfrm>
          <a:prstGeom prst="rect">
            <a:avLst/>
          </a:prstGeom>
        </p:spPr>
      </p:pic>
      <p:sp>
        <p:nvSpPr>
          <p:cNvPr id="8" name="Flèche vers la droite 7"/>
          <p:cNvSpPr/>
          <p:nvPr/>
        </p:nvSpPr>
        <p:spPr>
          <a:xfrm>
            <a:off x="4267200" y="4178300"/>
            <a:ext cx="609600" cy="533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Modèle de diffusion des gaz d’</a:t>
            </a:r>
            <a:r>
              <a:rPr lang="fr-CA" dirty="0" err="1" smtClean="0"/>
              <a:t>Ehrenfest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>
              <a:buNone/>
            </a:pPr>
            <a:r>
              <a:rPr lang="fr-FR" dirty="0" smtClean="0"/>
              <a:t>Un contenant est séparé en deux par une membrane imperméable. On place d’un côté </a:t>
            </a:r>
            <a:r>
              <a:rPr lang="fr-FR" b="1" dirty="0" smtClean="0"/>
              <a:t>M</a:t>
            </a:r>
            <a:r>
              <a:rPr lang="fr-FR" dirty="0" smtClean="0"/>
              <a:t> molécules d’un gaz. À chaque seconde, on en choisit une au hasard et on la change de côté. Soit</a:t>
            </a:r>
          </a:p>
          <a:p>
            <a:pPr lvl="1">
              <a:buNone/>
            </a:pPr>
            <a:endParaRPr lang="fr-FR" sz="800" dirty="0" smtClean="0"/>
          </a:p>
          <a:p>
            <a:pPr lvl="1" algn="ctr">
              <a:buNone/>
            </a:pPr>
            <a:r>
              <a:rPr lang="fr-FR" sz="2400" b="1" dirty="0" err="1" smtClean="0"/>
              <a:t>X</a:t>
            </a:r>
            <a:r>
              <a:rPr lang="fr-FR" sz="2400" b="1" baseline="-25000" dirty="0" err="1" smtClean="0"/>
              <a:t>n</a:t>
            </a:r>
            <a:r>
              <a:rPr lang="fr-FR" sz="2400" dirty="0" smtClean="0"/>
              <a:t> = nb de molécules à gauche après </a:t>
            </a:r>
            <a:r>
              <a:rPr lang="fr-FR" sz="2400" b="1" dirty="0" smtClean="0"/>
              <a:t>n</a:t>
            </a:r>
            <a:r>
              <a:rPr lang="fr-FR" sz="2400" dirty="0" smtClean="0"/>
              <a:t> secondes</a:t>
            </a:r>
          </a:p>
          <a:p>
            <a:pPr lvl="1" algn="ctr">
              <a:buNone/>
            </a:pPr>
            <a:endParaRPr lang="fr-FR" sz="2400" b="1" dirty="0" smtClean="0"/>
          </a:p>
          <a:p>
            <a:pPr lvl="1" algn="ctr">
              <a:buNone/>
            </a:pPr>
            <a:endParaRPr lang="fr-FR" sz="2400" b="1" dirty="0" smtClean="0"/>
          </a:p>
          <a:p>
            <a:pPr lvl="1" algn="ctr">
              <a:buNone/>
            </a:pPr>
            <a:endParaRPr lang="fr-FR" sz="2400" b="1" dirty="0" smtClean="0"/>
          </a:p>
          <a:p>
            <a:pPr lvl="1" algn="ctr">
              <a:buNone/>
            </a:pPr>
            <a:endParaRPr lang="fr-FR" sz="2400" b="1" dirty="0" smtClean="0"/>
          </a:p>
          <a:p>
            <a:pPr lvl="1">
              <a:buNone/>
            </a:pPr>
            <a:r>
              <a:rPr lang="fr-FR" sz="2400" b="1" dirty="0" smtClean="0"/>
              <a:t>				</a:t>
            </a:r>
            <a:r>
              <a:rPr lang="fr-FR" sz="2400" dirty="0" smtClean="0"/>
              <a:t>On s’intéresse à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36</a:t>
            </a:fld>
            <a:endParaRPr kumimoji="0" lang="en-US" dirty="0"/>
          </a:p>
        </p:txBody>
      </p:sp>
      <p:pic>
        <p:nvPicPr>
          <p:cNvPr id="5" name="Image 4" descr="Gaz_molecule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3857628"/>
            <a:ext cx="1176339" cy="117633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9" y="5429264"/>
            <a:ext cx="1031001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 descr="Policist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3714752"/>
            <a:ext cx="1758227" cy="1500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Modèle de diffusion des gaz d’</a:t>
            </a:r>
            <a:r>
              <a:rPr lang="fr-CA" dirty="0" err="1" smtClean="0"/>
              <a:t>Ehrenfest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endParaRPr lang="fr-FR" sz="2400" dirty="0" smtClean="0"/>
          </a:p>
          <a:p>
            <a:pPr lvl="1">
              <a:buNone/>
            </a:pPr>
            <a:endParaRPr lang="fr-FR" sz="2400" dirty="0" smtClean="0"/>
          </a:p>
          <a:p>
            <a:pPr lvl="1">
              <a:buNone/>
            </a:pPr>
            <a:endParaRPr lang="fr-FR" sz="2400" dirty="0" smtClean="0"/>
          </a:p>
          <a:p>
            <a:pPr lvl="1">
              <a:buNone/>
            </a:pPr>
            <a:endParaRPr lang="fr-FR" sz="2400" dirty="0" smtClean="0"/>
          </a:p>
          <a:p>
            <a:pPr lvl="1">
              <a:buNone/>
            </a:pPr>
            <a:endParaRPr lang="fr-FR" sz="2400" dirty="0" smtClean="0"/>
          </a:p>
          <a:p>
            <a:pPr lvl="1">
              <a:buNone/>
            </a:pPr>
            <a:endParaRPr lang="fr-FR" sz="2400" dirty="0" smtClean="0"/>
          </a:p>
          <a:p>
            <a:pPr lvl="1">
              <a:buNone/>
            </a:pPr>
            <a:endParaRPr lang="fr-FR" sz="2400" dirty="0" smtClean="0"/>
          </a:p>
          <a:p>
            <a:pPr lvl="1">
              <a:buNone/>
            </a:pPr>
            <a:endParaRPr lang="fr-FR" sz="2400" dirty="0" smtClean="0"/>
          </a:p>
          <a:p>
            <a:pPr lvl="1">
              <a:buNone/>
            </a:pPr>
            <a:endParaRPr lang="fr-FR" sz="2400" dirty="0" smtClean="0"/>
          </a:p>
          <a:p>
            <a:pPr lvl="1" algn="ctr">
              <a:buNone/>
            </a:pPr>
            <a:r>
              <a:rPr lang="fr-FR" sz="2400" dirty="0" smtClean="0"/>
              <a:t>C’est un exemple de processus stochastique.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37</a:t>
            </a:fld>
            <a:endParaRPr kumimoji="0"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000240"/>
            <a:ext cx="4393842" cy="310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/>
          </a:bodyPr>
          <a:lstStyle/>
          <a:p>
            <a:r>
              <a:rPr lang="fr-CA" dirty="0" smtClean="0"/>
              <a:t>Applications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100" b="1" dirty="0" smtClean="0"/>
              <a:t>Prédictions météorologiques</a:t>
            </a:r>
          </a:p>
          <a:p>
            <a:pPr>
              <a:buNone/>
            </a:pPr>
            <a:endParaRPr lang="fr-FR" sz="3100" b="1" dirty="0" smtClean="0"/>
          </a:p>
          <a:p>
            <a:r>
              <a:rPr lang="fr-FR" sz="3100" b="1" dirty="0" smtClean="0"/>
              <a:t>Processus de naissances et de morts (écologie)</a:t>
            </a:r>
          </a:p>
          <a:p>
            <a:pPr>
              <a:buNone/>
            </a:pPr>
            <a:endParaRPr lang="fr-FR" sz="3100" b="1" dirty="0" smtClean="0"/>
          </a:p>
          <a:p>
            <a:r>
              <a:rPr lang="fr-FR" sz="3100" b="1" dirty="0" smtClean="0"/>
              <a:t>Files d’attentes</a:t>
            </a:r>
          </a:p>
          <a:p>
            <a:pPr lvl="1">
              <a:buNone/>
            </a:pPr>
            <a:r>
              <a:rPr lang="fr-FR" dirty="0" smtClean="0"/>
              <a:t>		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38</a:t>
            </a:fld>
            <a:endParaRPr kumimoji="0" lang="en-US" dirty="0"/>
          </a:p>
        </p:txBody>
      </p:sp>
      <p:pic>
        <p:nvPicPr>
          <p:cNvPr id="6" name="Image 5" descr="Hotot_Rabb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714356"/>
            <a:ext cx="2900176" cy="1928309"/>
          </a:xfrm>
          <a:prstGeom prst="rect">
            <a:avLst/>
          </a:prstGeom>
        </p:spPr>
      </p:pic>
      <p:pic>
        <p:nvPicPr>
          <p:cNvPr id="8" name="Image 7" descr="waiting_line.jpg"/>
          <p:cNvPicPr>
            <a:picLocks noChangeAspect="1"/>
          </p:cNvPicPr>
          <p:nvPr/>
        </p:nvPicPr>
        <p:blipFill>
          <a:blip r:embed="rId3" cstate="print"/>
          <a:srcRect t="38755"/>
          <a:stretch>
            <a:fillRect/>
          </a:stretch>
        </p:blipFill>
        <p:spPr>
          <a:xfrm>
            <a:off x="4929190" y="4071942"/>
            <a:ext cx="2861555" cy="2336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/>
          </a:bodyPr>
          <a:lstStyle/>
          <a:p>
            <a:r>
              <a:rPr lang="fr-CA" dirty="0" smtClean="0"/>
              <a:t>Applications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sz="3100" b="1" dirty="0" smtClean="0"/>
              <a:t>Système de santé</a:t>
            </a:r>
          </a:p>
          <a:p>
            <a:pPr lvl="1"/>
            <a:r>
              <a:rPr lang="fr-FR" sz="2700" b="1" dirty="0" smtClean="0"/>
              <a:t>Plusieurs personnes y travaillent;</a:t>
            </a:r>
          </a:p>
          <a:p>
            <a:pPr lvl="1"/>
            <a:r>
              <a:rPr lang="fr-FR" sz="2700" b="1" dirty="0" smtClean="0"/>
              <a:t>Hiérarchie des fournisseurs de soins de santé</a:t>
            </a:r>
            <a:br>
              <a:rPr lang="fr-FR" sz="2700" b="1" dirty="0" smtClean="0"/>
            </a:br>
            <a:r>
              <a:rPr lang="fr-FR" sz="2700" b="1" dirty="0" smtClean="0"/>
              <a:t>	(ambulanciers, médecins, infirmières, etc.)</a:t>
            </a:r>
          </a:p>
          <a:p>
            <a:pPr lvl="1"/>
            <a:r>
              <a:rPr lang="fr-FR" sz="2700" b="1" dirty="0" smtClean="0"/>
              <a:t>Hiérarchie des requêtes (triage)</a:t>
            </a:r>
            <a:br>
              <a:rPr lang="fr-FR" sz="2700" b="1" dirty="0" smtClean="0"/>
            </a:br>
            <a:r>
              <a:rPr lang="fr-FR" sz="2700" b="1" dirty="0" smtClean="0"/>
              <a:t/>
            </a:r>
            <a:br>
              <a:rPr lang="fr-FR" sz="2700" b="1" dirty="0" smtClean="0"/>
            </a:br>
            <a:r>
              <a:rPr lang="fr-FR" sz="2700" b="1" dirty="0" smtClean="0"/>
              <a:t>			On veut</a:t>
            </a:r>
            <a:br>
              <a:rPr lang="fr-FR" sz="2700" b="1" dirty="0" smtClean="0"/>
            </a:br>
            <a:endParaRPr lang="fr-FR" sz="3100" b="1" dirty="0" smtClean="0"/>
          </a:p>
          <a:p>
            <a:r>
              <a:rPr lang="fr-FR" sz="3100" b="1" dirty="0" smtClean="0"/>
              <a:t>Requêtes à un serveur informatique</a:t>
            </a:r>
          </a:p>
          <a:p>
            <a:pPr lvl="1"/>
            <a:r>
              <a:rPr lang="fr-FR" sz="2700" b="1" dirty="0" smtClean="0"/>
              <a:t>Gestion par les fournisseurs </a:t>
            </a:r>
            <a:br>
              <a:rPr lang="fr-FR" sz="2700" b="1" dirty="0" smtClean="0"/>
            </a:br>
            <a:r>
              <a:rPr lang="fr-FR" sz="2700" b="1" dirty="0" smtClean="0"/>
              <a:t>de service Internet de la </a:t>
            </a:r>
            <a:br>
              <a:rPr lang="fr-FR" sz="2700" b="1" dirty="0" smtClean="0"/>
            </a:br>
            <a:r>
              <a:rPr lang="fr-FR" sz="2700" b="1" dirty="0" smtClean="0"/>
              <a:t>bande passante.</a:t>
            </a:r>
            <a:br>
              <a:rPr lang="fr-FR" sz="2700" b="1" dirty="0" smtClean="0"/>
            </a:br>
            <a:r>
              <a:rPr lang="fr-FR" sz="2700" b="1" dirty="0" smtClean="0"/>
              <a:t/>
            </a:r>
            <a:br>
              <a:rPr lang="fr-FR" sz="2700" b="1" dirty="0" smtClean="0"/>
            </a:b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39</a:t>
            </a:fld>
            <a:endParaRPr kumimoji="0"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500438"/>
            <a:ext cx="1635694" cy="43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 6" descr="okinawa_soba_Flick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000" y="4464000"/>
            <a:ext cx="2750000" cy="198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084168" y="6381328"/>
            <a:ext cx="1372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dirty="0" err="1" smtClean="0"/>
              <a:t>Flickr</a:t>
            </a:r>
            <a:r>
              <a:rPr lang="fr-CA" sz="1000" dirty="0" smtClean="0"/>
              <a:t> : </a:t>
            </a:r>
            <a:r>
              <a:rPr lang="fr-CA" sz="1000" dirty="0" err="1" smtClean="0"/>
              <a:t>Okinawa_Soba</a:t>
            </a:r>
            <a:endParaRPr lang="fr-CA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0600" y="3048000"/>
            <a:ext cx="2692400" cy="328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Problème de la corde vibrante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571612"/>
            <a:ext cx="8643998" cy="4525963"/>
          </a:xfrm>
        </p:spPr>
        <p:txBody>
          <a:bodyPr>
            <a:normAutofit/>
          </a:bodyPr>
          <a:lstStyle/>
          <a:p>
            <a:r>
              <a:rPr lang="fr-CA" sz="2400" dirty="0" smtClean="0"/>
              <a:t>Une corde est maintenue par ses deux extrémités. </a:t>
            </a:r>
          </a:p>
          <a:p>
            <a:endParaRPr lang="fr-CA" sz="2400" dirty="0" smtClean="0"/>
          </a:p>
          <a:p>
            <a:r>
              <a:rPr lang="fr-CA" sz="2400" dirty="0" smtClean="0"/>
              <a:t>On la pince et on veut modéliser son déplacement.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4</a:t>
            </a:fld>
            <a:endParaRPr kumimoji="0"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657600"/>
            <a:ext cx="5511800" cy="2062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Évolution et sélection naturelle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D903D2-F362-4C7E-809E-037A817FC22B}" type="slidenum">
              <a:rPr lang="en-US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Évolution des espèces</a:t>
            </a:r>
            <a:endParaRPr lang="fr-CA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285750" y="1571625"/>
            <a:ext cx="8643938" cy="4525963"/>
          </a:xfrm>
        </p:spPr>
        <p:txBody>
          <a:bodyPr/>
          <a:lstStyle/>
          <a:p>
            <a:pPr eaLnBrk="1" hangingPunct="1"/>
            <a:r>
              <a:rPr lang="fr-CA" sz="2400" smtClean="0"/>
              <a:t>Suggérée à travers deux théories biologiques importantes  :</a:t>
            </a:r>
          </a:p>
          <a:p>
            <a:pPr lvl="3" eaLnBrk="1" hangingPunct="1"/>
            <a:endParaRPr lang="fr-CA" sz="1200" smtClean="0"/>
          </a:p>
          <a:p>
            <a:pPr lvl="3" eaLnBrk="1" hangingPunct="1"/>
            <a:endParaRPr lang="fr-CA" sz="1200" smtClean="0"/>
          </a:p>
          <a:p>
            <a:pPr lvl="3" eaLnBrk="1" hangingPunct="1"/>
            <a:endParaRPr lang="fr-CA" sz="1200" smtClean="0"/>
          </a:p>
          <a:p>
            <a:pPr lvl="1" eaLnBrk="1" hangingPunct="1"/>
            <a:r>
              <a:rPr lang="fr-CA" sz="2000" smtClean="0"/>
              <a:t>Théorie du transformisme </a:t>
            </a:r>
            <a:r>
              <a:rPr lang="fr-CA" sz="1200" i="1" smtClean="0"/>
              <a:t>(1800, Jean-Baptiste Lamarck)</a:t>
            </a:r>
          </a:p>
          <a:p>
            <a:pPr lvl="2" eaLnBrk="1" hangingPunct="1"/>
            <a:r>
              <a:rPr lang="fr-CA" sz="1600" smtClean="0"/>
              <a:t>Les êtres vivants se sont transformés pour s’adapter </a:t>
            </a:r>
            <a:br>
              <a:rPr lang="fr-CA" sz="1600" smtClean="0"/>
            </a:br>
            <a:r>
              <a:rPr lang="fr-CA" sz="1600" smtClean="0"/>
              <a:t>aux transformations de la Terre.</a:t>
            </a:r>
          </a:p>
          <a:p>
            <a:pPr lvl="2" eaLnBrk="1" hangingPunct="1"/>
            <a:endParaRPr lang="fr-CA" sz="1600" smtClean="0"/>
          </a:p>
          <a:p>
            <a:pPr lvl="2" eaLnBrk="1" hangingPunct="1"/>
            <a:endParaRPr lang="fr-CA" sz="1600" smtClean="0"/>
          </a:p>
          <a:p>
            <a:pPr lvl="2" eaLnBrk="1" hangingPunct="1"/>
            <a:endParaRPr lang="fr-CA" sz="1600" smtClean="0"/>
          </a:p>
          <a:p>
            <a:pPr lvl="2" eaLnBrk="1" hangingPunct="1"/>
            <a:endParaRPr lang="fr-CA" sz="1600" smtClean="0"/>
          </a:p>
          <a:p>
            <a:pPr lvl="1" eaLnBrk="1" hangingPunct="1"/>
            <a:r>
              <a:rPr lang="fr-CA" sz="2000" smtClean="0"/>
              <a:t>Théorie de la sélection naturelle </a:t>
            </a:r>
            <a:r>
              <a:rPr lang="fr-CA" sz="1200" i="1" smtClean="0"/>
              <a:t>(1859, Charles Darwin</a:t>
            </a:r>
            <a:r>
              <a:rPr lang="fr-CA" sz="2000" smtClean="0"/>
              <a:t>)</a:t>
            </a:r>
          </a:p>
          <a:p>
            <a:pPr lvl="2" eaLnBrk="1" hangingPunct="1"/>
            <a:r>
              <a:rPr lang="fr-CA" sz="1600" smtClean="0"/>
              <a:t>Les traits favorisant la survie et la reproduction voient </a:t>
            </a:r>
            <a:br>
              <a:rPr lang="fr-CA" sz="1600" smtClean="0"/>
            </a:br>
            <a:r>
              <a:rPr lang="fr-CA" sz="1600" smtClean="0"/>
              <a:t>leur fréquence accrue d’une génération à l’autre, </a:t>
            </a:r>
            <a:br>
              <a:rPr lang="fr-CA" sz="1600" smtClean="0"/>
            </a:br>
            <a:r>
              <a:rPr lang="fr-CA" sz="1600" smtClean="0"/>
              <a:t>entraînant l’évolution.</a:t>
            </a:r>
          </a:p>
        </p:txBody>
      </p:sp>
      <p:pic>
        <p:nvPicPr>
          <p:cNvPr id="17411" name="Picture 2" descr="http://www.ucl.ac.uk/taxome/jim/Mim/Jean-baptiste_lamarck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2274888"/>
            <a:ext cx="185737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http://upload.wikimedia.org/wikipedia/commons/d/d2/Darw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13" y="4286250"/>
            <a:ext cx="1428750" cy="19939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B2887-D5F9-4640-84C5-148D607ED728}" type="slidenum">
              <a:rPr lang="en-US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Sélection naturelle</a:t>
            </a:r>
            <a:endParaRPr lang="fr-CA" dirty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71500" y="1554163"/>
            <a:ext cx="8686800" cy="4525962"/>
          </a:xfrm>
        </p:spPr>
        <p:txBody>
          <a:bodyPr/>
          <a:lstStyle/>
          <a:p>
            <a:pPr eaLnBrk="1" hangingPunct="1"/>
            <a:r>
              <a:rPr lang="fr-CA" sz="2800" smtClean="0"/>
              <a:t>3 Principes généraux :</a:t>
            </a:r>
          </a:p>
          <a:p>
            <a:pPr eaLnBrk="1" hangingPunct="1"/>
            <a:endParaRPr lang="fr-CA" sz="2800" smtClean="0"/>
          </a:p>
          <a:p>
            <a:pPr marL="914400" lvl="1" indent="-457200" eaLnBrk="1" hangingPunct="1">
              <a:buFont typeface="Franklin Gothic Medium" pitchFamily="34" charset="0"/>
              <a:buAutoNum type="arabicPeriod"/>
            </a:pPr>
            <a:r>
              <a:rPr lang="fr-CA" sz="2400" smtClean="0"/>
              <a:t>Principe de variation </a:t>
            </a:r>
            <a:br>
              <a:rPr lang="fr-CA" sz="2400" smtClean="0"/>
            </a:br>
            <a:r>
              <a:rPr lang="fr-CA" sz="1400" i="1" smtClean="0"/>
              <a:t>Les individus diffèrent les uns des autres.</a:t>
            </a:r>
            <a:endParaRPr lang="fr-CA" sz="2400" i="1" smtClean="0"/>
          </a:p>
          <a:p>
            <a:pPr marL="914400" lvl="1" indent="-457200" eaLnBrk="1" hangingPunct="1">
              <a:buFont typeface="Franklin Gothic Medium" pitchFamily="34" charset="0"/>
              <a:buAutoNum type="arabicPeriod"/>
            </a:pPr>
            <a:endParaRPr lang="fr-CA" sz="2400" i="1" smtClean="0"/>
          </a:p>
          <a:p>
            <a:pPr marL="914400" lvl="1" indent="-457200" eaLnBrk="1" hangingPunct="1">
              <a:buFont typeface="Franklin Gothic Medium" pitchFamily="34" charset="0"/>
              <a:buAutoNum type="arabicPeriod"/>
            </a:pPr>
            <a:r>
              <a:rPr lang="fr-CA" sz="2400" smtClean="0"/>
              <a:t>Principe d’adaptation </a:t>
            </a:r>
            <a:br>
              <a:rPr lang="fr-CA" sz="2400" smtClean="0"/>
            </a:br>
            <a:r>
              <a:rPr lang="fr-CA" sz="1400" i="1" smtClean="0"/>
              <a:t>Les individus plus adaptés à leur milieu </a:t>
            </a:r>
            <a:br>
              <a:rPr lang="fr-CA" sz="1400" i="1" smtClean="0"/>
            </a:br>
            <a:r>
              <a:rPr lang="fr-CA" sz="1400" i="1" smtClean="0"/>
              <a:t>survivent  et se reproduisent d’avantage.</a:t>
            </a:r>
            <a:endParaRPr lang="fr-CA" sz="2400" i="1" smtClean="0"/>
          </a:p>
          <a:p>
            <a:pPr marL="914400" lvl="1" indent="-457200" eaLnBrk="1" hangingPunct="1">
              <a:buFont typeface="Franklin Gothic Medium" pitchFamily="34" charset="0"/>
              <a:buAutoNum type="arabicPeriod"/>
            </a:pPr>
            <a:endParaRPr lang="fr-CA" sz="2400" smtClean="0"/>
          </a:p>
          <a:p>
            <a:pPr marL="914400" lvl="1" indent="-457200" eaLnBrk="1" hangingPunct="1">
              <a:buFont typeface="Franklin Gothic Medium" pitchFamily="34" charset="0"/>
              <a:buAutoNum type="arabicPeriod"/>
            </a:pPr>
            <a:r>
              <a:rPr lang="fr-CA" sz="2400" smtClean="0"/>
              <a:t>Principe d’hérédité </a:t>
            </a:r>
            <a:br>
              <a:rPr lang="fr-CA" sz="2400" smtClean="0"/>
            </a:br>
            <a:r>
              <a:rPr lang="fr-CA" sz="1400" i="1" smtClean="0"/>
              <a:t>Les caractéristiques avantageuses </a:t>
            </a:r>
            <a:br>
              <a:rPr lang="fr-CA" sz="1400" i="1" smtClean="0"/>
            </a:br>
            <a:r>
              <a:rPr lang="fr-CA" sz="1400" i="1" smtClean="0"/>
              <a:t>doivent être héréditaires.</a:t>
            </a:r>
            <a:endParaRPr lang="fr-CA" sz="2400" i="1" smtClean="0"/>
          </a:p>
        </p:txBody>
      </p:sp>
      <p:pic>
        <p:nvPicPr>
          <p:cNvPr id="18435" name="Picture 2" descr="Fichier:Principe variation 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38" y="2143125"/>
            <a:ext cx="1320800" cy="1241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8436" name="Picture 4" descr="Fichier:Selection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38" y="3484563"/>
            <a:ext cx="1277937" cy="1373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8437" name="Picture 6" descr="Fichier:Hérédité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38" y="5000625"/>
            <a:ext cx="2286000" cy="1335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5E9142-11DB-441D-A022-66C75ADBD3B9}" type="slidenum">
              <a:rPr lang="en-US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Sélection naturelle</a:t>
            </a:r>
            <a:endParaRPr lang="fr-CA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sz="2800" smtClean="0"/>
              <a:t>Provenance des variations dans une population :</a:t>
            </a:r>
          </a:p>
          <a:p>
            <a:pPr lvl="3" eaLnBrk="1" hangingPunct="1"/>
            <a:endParaRPr lang="fr-CA" sz="1600" i="1" smtClean="0"/>
          </a:p>
          <a:p>
            <a:pPr algn="ctr" eaLnBrk="1" hangingPunct="1">
              <a:buFont typeface="Wingdings 2" pitchFamily="18" charset="2"/>
              <a:buNone/>
            </a:pPr>
            <a:r>
              <a:rPr lang="fr-CA" b="1" u="sng" smtClean="0"/>
              <a:t>Mutations</a:t>
            </a:r>
          </a:p>
        </p:txBody>
      </p:sp>
      <p:pic>
        <p:nvPicPr>
          <p:cNvPr id="19459" name="Picture 2" descr="Fichier:Mutation et selection 2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3248025"/>
            <a:ext cx="363855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CE180-AA5D-442B-8341-984323189001}" type="slidenum">
              <a:rPr lang="en-US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Évolution</a:t>
            </a:r>
            <a:endParaRPr lang="fr-CA" dirty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CA" smtClean="0"/>
          </a:p>
          <a:p>
            <a:pPr eaLnBrk="1" hangingPunct="1"/>
            <a:endParaRPr lang="fr-CA" smtClean="0"/>
          </a:p>
          <a:p>
            <a:pPr eaLnBrk="1" hangingPunct="1">
              <a:buFont typeface="Wingdings 2" pitchFamily="18" charset="2"/>
              <a:buNone/>
            </a:pPr>
            <a:endParaRPr lang="fr-CA" smtClean="0"/>
          </a:p>
          <a:p>
            <a:pPr algn="ctr" eaLnBrk="1" hangingPunct="1">
              <a:buFont typeface="Wingdings 2" pitchFamily="18" charset="2"/>
              <a:buNone/>
            </a:pPr>
            <a:r>
              <a:rPr lang="fr-CA" smtClean="0"/>
              <a:t>Quel est le lien entre la sélection naturelle et les mathématiques?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1606B-F0F2-45E3-9284-AADC216C2924}" type="slidenum">
              <a:rPr lang="en-US"/>
              <a:pPr>
                <a:defRPr/>
              </a:pPr>
              <a:t>44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Exemple (Ours polaires)</a:t>
            </a:r>
            <a:endParaRPr lang="fr-CA" dirty="0"/>
          </a:p>
        </p:txBody>
      </p:sp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1254125"/>
            <a:ext cx="5500687" cy="53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ACA672-1FB6-4AB7-8702-6214B99D204D}" type="slidenum">
              <a:rPr lang="en-US"/>
              <a:pPr>
                <a:defRPr/>
              </a:pPr>
              <a:t>45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Exemple (ours polaires)</a:t>
            </a:r>
            <a:endParaRPr lang="fr-CA" dirty="0"/>
          </a:p>
        </p:txBody>
      </p:sp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244600"/>
            <a:ext cx="5622925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0" y="3357563"/>
            <a:ext cx="62230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A84F2-6061-4E79-814F-492111FFE802}" type="slidenum">
              <a:rPr lang="en-US"/>
              <a:pPr>
                <a:defRPr/>
              </a:pPr>
              <a:t>46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14313" y="1285875"/>
            <a:ext cx="1928813" cy="3214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Exemple (Ours Polaires)</a:t>
            </a:r>
            <a:endParaRPr lang="fr-CA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244600"/>
            <a:ext cx="5622925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357313"/>
            <a:ext cx="1349375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2928938"/>
            <a:ext cx="604838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0" y="3357563"/>
            <a:ext cx="62230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10E6C1-3E09-453B-B928-81147C63F061}" type="slidenum">
              <a:rPr lang="en-US"/>
              <a:pPr>
                <a:defRPr/>
              </a:pPr>
              <a:t>47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Exemple (Ours Polaires)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fr-CA" dirty="0" smtClean="0"/>
              <a:t>Au fil des générations, on remarque une tendance à tendre vers la couleur 1,00 (blanc).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fr-CA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fr-CA" dirty="0" smtClean="0"/>
              <a:t>Cette couleur favorise la survie, on trouve donc des solutions de plus en plus efficaces au problème de la survie.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fr-CA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fr-CA" dirty="0" smtClean="0"/>
              <a:t>Après plusieurs générations, tous les individus auraient été blancs car le blanc maximise la probabilité de survie.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fr-CA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fr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23F023-9FBD-4519-A2D4-8E4DFCCDD37A}" type="slidenum">
              <a:rPr lang="en-US"/>
              <a:pPr>
                <a:defRPr/>
              </a:pPr>
              <a:t>48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Exemple (Ours Polaires)</a:t>
            </a:r>
            <a:endParaRPr lang="fr-CA" dirty="0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428750" y="2416175"/>
            <a:ext cx="6572250" cy="1870075"/>
            <a:chOff x="428596" y="1357298"/>
            <a:chExt cx="8286808" cy="2357454"/>
          </a:xfrm>
        </p:grpSpPr>
        <p:sp>
          <p:nvSpPr>
            <p:cNvPr id="15" name="Rectangle 14"/>
            <p:cNvSpPr/>
            <p:nvPr/>
          </p:nvSpPr>
          <p:spPr>
            <a:xfrm>
              <a:off x="428596" y="1357298"/>
              <a:ext cx="8286808" cy="235745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CA"/>
            </a:p>
          </p:txBody>
        </p:sp>
        <p:pic>
          <p:nvPicPr>
            <p:cNvPr id="25613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9582" y="1404928"/>
              <a:ext cx="4456176" cy="45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4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34" y="2000240"/>
              <a:ext cx="1742313" cy="45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5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034" y="2643182"/>
              <a:ext cx="1722882" cy="45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6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038" y="3214686"/>
              <a:ext cx="8186928" cy="45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3" name="TextBox 16"/>
          <p:cNvSpPr txBox="1">
            <a:spLocks noChangeArrowheads="1"/>
          </p:cNvSpPr>
          <p:nvPr/>
        </p:nvSpPr>
        <p:spPr bwMode="auto">
          <a:xfrm>
            <a:off x="500063" y="1214438"/>
            <a:ext cx="82153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A" sz="2400" dirty="0">
                <a:solidFill>
                  <a:schemeClr val="tx2"/>
                </a:solidFill>
                <a:latin typeface="Franklin Gothic Book" pitchFamily="34" charset="0"/>
              </a:rPr>
              <a:t>On peut donc dire que la probabilité de survie se décrit par une fonction de moyenne des couleurs des différentes parties de l’ours :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1500188" y="5214938"/>
            <a:ext cx="5715000" cy="1173162"/>
            <a:chOff x="428596" y="5143512"/>
            <a:chExt cx="7654266" cy="1571636"/>
          </a:xfrm>
        </p:grpSpPr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428596" y="5143512"/>
              <a:ext cx="7072362" cy="1285884"/>
              <a:chOff x="428596" y="5143512"/>
              <a:chExt cx="7072362" cy="1285884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428596" y="5143512"/>
                <a:ext cx="7071691" cy="128665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CA"/>
              </a:p>
            </p:txBody>
          </p:sp>
          <p:pic>
            <p:nvPicPr>
              <p:cNvPr id="25610" name="Picture 1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71472" y="5670784"/>
                <a:ext cx="5214974" cy="472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611" name="Picture 1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000760" y="5214950"/>
                <a:ext cx="1333500" cy="1130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5608" name="Picture 1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929454" y="5707088"/>
              <a:ext cx="1153408" cy="1008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5" name="TextBox 25"/>
          <p:cNvSpPr txBox="1">
            <a:spLocks noChangeArrowheads="1"/>
          </p:cNvSpPr>
          <p:nvPr/>
        </p:nvSpPr>
        <p:spPr bwMode="auto">
          <a:xfrm>
            <a:off x="285750" y="4467225"/>
            <a:ext cx="8215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A" sz="2400">
                <a:solidFill>
                  <a:schemeClr val="tx2"/>
                </a:solidFill>
                <a:latin typeface="Franklin Gothic Book" pitchFamily="34" charset="0"/>
              </a:rPr>
              <a:t>Solution au problème « maximiser la survie »  :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F7BAC-B0E2-4A1F-9D55-5BBA21D507F9}" type="slidenum">
              <a:rPr lang="en-US"/>
              <a:pPr>
                <a:defRPr/>
              </a:pPr>
              <a:t>49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2514600"/>
            <a:ext cx="2752963" cy="4191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Problème de la corde vibrante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Utilités :</a:t>
            </a:r>
          </a:p>
          <a:p>
            <a:pPr lvl="1"/>
            <a:r>
              <a:rPr lang="fr-FR" dirty="0" smtClean="0"/>
              <a:t>Instruments à corde</a:t>
            </a:r>
          </a:p>
          <a:p>
            <a:pPr lvl="1"/>
            <a:r>
              <a:rPr lang="fr-FR" dirty="0" smtClean="0"/>
              <a:t>Mouvement dans les caténaires</a:t>
            </a:r>
          </a:p>
          <a:p>
            <a:pPr lvl="1"/>
            <a:r>
              <a:rPr lang="fr-FR" dirty="0" smtClean="0"/>
              <a:t>Mouvement dans les élingues</a:t>
            </a:r>
          </a:p>
          <a:p>
            <a:pPr lvl="1"/>
            <a:r>
              <a:rPr lang="fr-FR" dirty="0" smtClean="0"/>
              <a:t>Tuyau sonore (orgue et plomberie)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5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Exemple (Ours Polaires)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6053138" cy="4525962"/>
          </a:xfrm>
        </p:spPr>
        <p:txBody>
          <a:bodyPr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fr-CA" dirty="0" smtClean="0"/>
              <a:t>Trouver les paramètres permettant d’atteindre le maximum/minimum d’une fonction est appelé </a:t>
            </a:r>
            <a:r>
              <a:rPr lang="fr-CA" b="1" dirty="0" smtClean="0"/>
              <a:t>« l’optimisation »</a:t>
            </a:r>
            <a:r>
              <a:rPr lang="fr-CA" dirty="0" smtClean="0"/>
              <a:t> </a:t>
            </a:r>
            <a:br>
              <a:rPr lang="fr-CA" dirty="0" smtClean="0"/>
            </a:br>
            <a:r>
              <a:rPr lang="fr-CA" dirty="0" smtClean="0"/>
              <a:t>d’une fonction.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fr-CA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fr-CA" dirty="0" smtClean="0"/>
              <a:t>L’optimisation, avec les méthodes classiques, consiste à vérifier, de façon structurée, les valeurs possibles d’une</a:t>
            </a:r>
            <a:br>
              <a:rPr lang="fr-CA" dirty="0" smtClean="0"/>
            </a:br>
            <a:r>
              <a:rPr lang="fr-CA" dirty="0" smtClean="0"/>
              <a:t>fonction afin de trouver son maximum/minimum.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fr-CA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fr-CA" dirty="0" smtClean="0"/>
              <a:t>C’est un problème de mathématique très courant qui ne peut toujours être résolu de façon analytique ou à vue d’œil comme dans notre exemple des ours.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fr-CA" dirty="0" smtClean="0"/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endParaRPr lang="fr-CA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fr-CA" dirty="0" smtClean="0"/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0" y="2071688"/>
            <a:ext cx="29591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3508FE-84B2-4C1F-97B6-B76184523491}" type="slidenum">
              <a:rPr lang="en-US"/>
              <a:pPr>
                <a:defRPr/>
              </a:pPr>
              <a:t>50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Vie Artificielle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22EC4-0F72-4605-9CEE-DC8AAFA6A51D}" type="slidenum">
              <a:rPr lang="en-US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Vie Artificielle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5838825" cy="4525962"/>
          </a:xfrm>
        </p:spPr>
        <p:txBody>
          <a:bodyPr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fr-CA" dirty="0" smtClean="0"/>
              <a:t>La vie artificielle modélise les mécanismes de la vie biologique telle que nous la connaissons.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fr-CA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fr-CA" dirty="0" smtClean="0"/>
              <a:t>Concrètement, elle tente de reproduire le comportement et l’évolution d’êtres vivants à travers la création de créatures virtuelles.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fr-CA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fr-CA" dirty="0" smtClean="0"/>
          </a:p>
        </p:txBody>
      </p:sp>
      <p:pic>
        <p:nvPicPr>
          <p:cNvPr id="51203" name="Picture 17" descr="K Sims serp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13" y="214313"/>
            <a:ext cx="1752600" cy="1401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4" name="Picture 16" descr="K Sims saut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75" y="1143000"/>
            <a:ext cx="1752600" cy="1401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5" name="Picture 13" descr="demo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25" y="2357438"/>
            <a:ext cx="1905000" cy="142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6" name="Picture 13" descr="fly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25" y="3429000"/>
            <a:ext cx="1547813" cy="146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7" name="Picture 14" descr="arrowvirt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25" y="4286250"/>
            <a:ext cx="2138363" cy="1425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8" name="Picture 12" descr="marcheur_mode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15188" y="5214938"/>
            <a:ext cx="17811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BBF43E-A822-4B8B-AC11-BEE484E48A51}" type="slidenum">
              <a:rPr lang="en-US"/>
              <a:pPr>
                <a:defRPr/>
              </a:pPr>
              <a:t>52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Vie Artificielle</a:t>
            </a:r>
            <a:endParaRPr lang="fr-CA" dirty="0"/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6124575" cy="4525962"/>
          </a:xfrm>
        </p:spPr>
        <p:txBody>
          <a:bodyPr/>
          <a:lstStyle/>
          <a:p>
            <a:pPr eaLnBrk="1" hangingPunct="1"/>
            <a:r>
              <a:rPr lang="fr-CA" smtClean="0"/>
              <a:t>Les créatures sont constituées de deux composantes :</a:t>
            </a:r>
          </a:p>
          <a:p>
            <a:pPr eaLnBrk="1" hangingPunct="1"/>
            <a:endParaRPr lang="fr-CA" smtClean="0"/>
          </a:p>
          <a:p>
            <a:pPr lvl="1" eaLnBrk="1" hangingPunct="1"/>
            <a:r>
              <a:rPr lang="fr-CA" smtClean="0"/>
              <a:t>Primitives solides (leur corps) avec des capteurs  tactiles (leurs nerfs)</a:t>
            </a:r>
          </a:p>
          <a:p>
            <a:pPr lvl="1" eaLnBrk="1" hangingPunct="1"/>
            <a:endParaRPr lang="fr-CA" smtClean="0"/>
          </a:p>
          <a:p>
            <a:pPr lvl="1" eaLnBrk="1" hangingPunct="1"/>
            <a:r>
              <a:rPr lang="fr-CA" smtClean="0"/>
              <a:t>Des articulations munies de moteurs (pour bouger)</a:t>
            </a:r>
          </a:p>
        </p:txBody>
      </p:sp>
      <p:pic>
        <p:nvPicPr>
          <p:cNvPr id="4" name="Picture 12" descr="marcheur_mod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50" y="2143125"/>
            <a:ext cx="2286000" cy="18335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3" descr="marcheur_model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13" y="4357688"/>
            <a:ext cx="2406650" cy="19288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802BE-F0B9-45F3-9820-CA2BDFCBD878}" type="slidenum">
              <a:rPr lang="en-US"/>
              <a:pPr>
                <a:defRPr/>
              </a:pPr>
              <a:t>53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Vie Artificielle</a:t>
            </a:r>
            <a:endParaRPr lang="fr-CA" dirty="0"/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5981700" cy="4946650"/>
          </a:xfrm>
        </p:spPr>
        <p:txBody>
          <a:bodyPr/>
          <a:lstStyle/>
          <a:p>
            <a:pPr eaLnBrk="1" hangingPunct="1"/>
            <a:r>
              <a:rPr lang="fr-CA" sz="2400" smtClean="0"/>
              <a:t>Initialement, on détermine la morphologie (configuration des blocs) d’une créature à l’aide d’un graphe généré aléatoirement.</a:t>
            </a:r>
          </a:p>
          <a:p>
            <a:pPr eaLnBrk="1" hangingPunct="1"/>
            <a:endParaRPr lang="fr-CA" sz="2400" smtClean="0"/>
          </a:p>
          <a:p>
            <a:pPr eaLnBrk="1" hangingPunct="1"/>
            <a:r>
              <a:rPr lang="fr-CA" sz="2400" smtClean="0"/>
              <a:t>Ce graphe sera soumis aux opérateurs génétiques lors de l’évolution des créatures.</a:t>
            </a:r>
          </a:p>
          <a:p>
            <a:pPr eaLnBrk="1" hangingPunct="1"/>
            <a:endParaRPr lang="fr-CA" sz="2400" smtClean="0"/>
          </a:p>
        </p:txBody>
      </p:sp>
      <p:pic>
        <p:nvPicPr>
          <p:cNvPr id="53251" name="Picture 17" descr="genotype-phenoty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1785938"/>
            <a:ext cx="2854325" cy="3857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2A951-E6E3-4CFD-9BF2-DD12B9A359F9}" type="slidenum">
              <a:rPr lang="en-US"/>
              <a:pPr>
                <a:defRPr/>
              </a:pPr>
              <a:t>54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VIE </a:t>
            </a:r>
            <a:r>
              <a:rPr lang="fr-CA" dirty="0" err="1" smtClean="0"/>
              <a:t>ArtificieLLE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fr-CA" sz="2800" dirty="0" smtClean="0"/>
              <a:t>Nos créatures en places, il est possible de les faire évoluer à l’aide d’algorithmes génétiques.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fr-CA" sz="2800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fr-CA" sz="2800" dirty="0" smtClean="0"/>
              <a:t>Les opérateurs génétiques se traduisent par :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fr-CA" sz="2800" dirty="0" smtClean="0"/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fr-CA" sz="2400" dirty="0" smtClean="0"/>
              <a:t>Le changement aléatoire de neurones. (mutation)</a:t>
            </a: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fr-CA" sz="2400" dirty="0" smtClean="0"/>
              <a:t>Le changement aléatoire de connexions dans le graphe (mutation)</a:t>
            </a: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fr-CA" sz="2400" dirty="0" smtClean="0"/>
              <a:t>L’échange de parties du graphe entre deux créatures (enjambement ou croisement).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550943-F5D9-4131-95A2-342ECEACAC6C}" type="slidenum">
              <a:rPr lang="en-US"/>
              <a:pPr>
                <a:defRPr/>
              </a:pPr>
              <a:t>55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VIE Artificielle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fr-CA" dirty="0" smtClean="0"/>
              <a:t>Finalement, pour évaluer la qualité (le fitness) d’une créature, on détermine la tâche qu’on souhaite lui faire effectuer.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fr-CA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fr-CA" dirty="0" smtClean="0"/>
              <a:t>Par exemple : </a:t>
            </a: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fr-CA" dirty="0" smtClean="0"/>
              <a:t>Courir</a:t>
            </a: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fr-CA" dirty="0" smtClean="0"/>
              <a:t>Sauter</a:t>
            </a: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fr-CA" dirty="0" smtClean="0"/>
              <a:t>Nager</a:t>
            </a: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r>
              <a:rPr lang="fr-CA" dirty="0" smtClean="0"/>
              <a:t>Lancer un objet</a:t>
            </a:r>
          </a:p>
          <a:p>
            <a:pPr lvl="1" eaLnBrk="1" fontAlgn="auto" hangingPunct="1">
              <a:spcAft>
                <a:spcPts val="0"/>
              </a:spcAft>
              <a:buFont typeface="Wingdings 2"/>
              <a:buChar char=""/>
              <a:defRPr/>
            </a:pPr>
            <a:endParaRPr lang="fr-CA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fr-CA" dirty="0" smtClean="0"/>
              <a:t>On simule ensuite le comportement de la créature dans un environnement virtuel et on évalue sa capacité à effectuer la tâche.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DF32A5-D1E5-4493-8EAE-A7555577A8BA}" type="slidenum">
              <a:rPr lang="en-US"/>
              <a:pPr>
                <a:defRPr/>
              </a:pPr>
              <a:t>56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Vie Artificielle</a:t>
            </a:r>
            <a:endParaRPr lang="fr-CA" dirty="0"/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smtClean="0"/>
              <a:t>Au fil de l’évolution, les créatures les plus efficaces à effectuer la tâche seront sélectionnées par l’algorithme génétique.</a:t>
            </a:r>
          </a:p>
          <a:p>
            <a:pPr eaLnBrk="1" hangingPunct="1"/>
            <a:endParaRPr lang="fr-CA" smtClean="0"/>
          </a:p>
          <a:p>
            <a:pPr eaLnBrk="1" hangingPunct="1"/>
            <a:r>
              <a:rPr lang="fr-CA" smtClean="0"/>
              <a:t>Jusqu’à présent, la vie artificielle arrive à reproduire des comportements analogues à ceux d’une bactérie, mais ceci ouvre la porte à des créations plus complexes.</a:t>
            </a:r>
          </a:p>
          <a:p>
            <a:pPr eaLnBrk="1" hangingPunct="1"/>
            <a:endParaRPr lang="fr-CA" smtClean="0"/>
          </a:p>
          <a:p>
            <a:pPr eaLnBrk="1" hangingPunct="1"/>
            <a:endParaRPr lang="fr-C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A9DDD-E764-4632-A099-B52D27FC8417}" type="slidenum">
              <a:rPr lang="en-US"/>
              <a:pPr>
                <a:defRPr/>
              </a:pPr>
              <a:t>57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Démonstrations</a:t>
            </a:r>
            <a:endParaRPr lang="fr-CA" dirty="0"/>
          </a:p>
        </p:txBody>
      </p:sp>
      <p:sp>
        <p:nvSpPr>
          <p:cNvPr id="58371" name="TextBox 5"/>
          <p:cNvSpPr txBox="1">
            <a:spLocks noChangeArrowheads="1"/>
          </p:cNvSpPr>
          <p:nvPr/>
        </p:nvSpPr>
        <p:spPr bwMode="auto">
          <a:xfrm>
            <a:off x="2428875" y="4929188"/>
            <a:ext cx="4441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A">
                <a:latin typeface="Franklin Gothic Book" pitchFamily="34" charset="0"/>
              </a:rPr>
              <a:t>Créatures artificielles de Karl Sims (1994)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7F74E-A02A-4796-9BB2-F2E05768669F}" type="slidenum">
              <a:rPr lang="en-US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8" name="creatures-demo.mpa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267744" y="1772816"/>
            <a:ext cx="4578424" cy="3204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Démonstrations</a:t>
            </a:r>
            <a:endParaRPr lang="fr-CA" dirty="0"/>
          </a:p>
        </p:txBody>
      </p:sp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2408238" y="6130925"/>
            <a:ext cx="5916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A">
                <a:latin typeface="Franklin Gothic Book" pitchFamily="34" charset="0"/>
              </a:rPr>
              <a:t>Catapultes de Nicolas Chaumont et Richard Egli, (2007)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9BF9CD-7E5F-4877-9B47-5E13FD8987A7}" type="slidenum">
              <a:rPr lang="en-US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8" name="catapult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1556792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Problème de la co</a:t>
            </a:r>
            <a:r>
              <a:rPr lang="fr-CA" dirty="0" smtClean="0">
                <a:solidFill>
                  <a:srgbClr val="4E3B30"/>
                </a:solidFill>
              </a:rPr>
              <a:t>r</a:t>
            </a:r>
            <a:r>
              <a:rPr lang="fr-CA" dirty="0" smtClean="0"/>
              <a:t>de vibrante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Le problème :</a:t>
            </a:r>
            <a:r>
              <a:rPr lang="fr-FR" dirty="0" smtClean="0"/>
              <a:t>  </a:t>
            </a:r>
            <a:br>
              <a:rPr lang="fr-FR" dirty="0" smtClean="0"/>
            </a:br>
            <a:r>
              <a:rPr lang="fr-FR" dirty="0" smtClean="0"/>
              <a:t>	Trouver            </a:t>
            </a:r>
          </a:p>
          <a:p>
            <a:pPr>
              <a:buNone/>
            </a:pPr>
            <a:r>
              <a:rPr lang="fr-FR" dirty="0" smtClean="0"/>
              <a:t>		le déplacement de la corde en un point.</a:t>
            </a:r>
          </a:p>
          <a:p>
            <a:r>
              <a:rPr lang="fr-FR" dirty="0" smtClean="0"/>
              <a:t>La solution est obtenue en résolvant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6</a:t>
            </a:fld>
            <a:endParaRPr kumimoji="0" lang="en-US" dirty="0"/>
          </a:p>
        </p:txBody>
      </p:sp>
      <p:pic>
        <p:nvPicPr>
          <p:cNvPr id="5" name="Image 4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2152644"/>
            <a:ext cx="1079500" cy="419100"/>
          </a:xfrm>
          <a:prstGeom prst="rect">
            <a:avLst/>
          </a:prstGeom>
        </p:spPr>
      </p:pic>
      <p:pic>
        <p:nvPicPr>
          <p:cNvPr id="6" name="Image 5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1742" y="3879001"/>
            <a:ext cx="5617778" cy="764445"/>
          </a:xfrm>
          <a:prstGeom prst="rect">
            <a:avLst/>
          </a:prstGeom>
        </p:spPr>
      </p:pic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1742" y="5064492"/>
            <a:ext cx="3955556" cy="293334"/>
          </a:xfrm>
          <a:prstGeom prst="rect">
            <a:avLst/>
          </a:prstGeom>
        </p:spPr>
      </p:pic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11742" y="5564558"/>
            <a:ext cx="3875556" cy="293334"/>
          </a:xfrm>
          <a:prstGeom prst="rect">
            <a:avLst/>
          </a:prstGeom>
        </p:spPr>
      </p:pic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86802" y="5958938"/>
            <a:ext cx="3404444" cy="613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Démonstrations</a:t>
            </a:r>
            <a:endParaRPr lang="fr-CA" dirty="0"/>
          </a:p>
        </p:txBody>
      </p:sp>
      <p:sp>
        <p:nvSpPr>
          <p:cNvPr id="60418" name="TextBox 4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1428728" y="5286388"/>
            <a:ext cx="6570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A" dirty="0">
                <a:latin typeface="Franklin Gothic Book" pitchFamily="34" charset="0"/>
              </a:rPr>
              <a:t>Créatures volantes de Yoon-</a:t>
            </a:r>
            <a:r>
              <a:rPr lang="fr-CA" dirty="0" err="1">
                <a:latin typeface="Franklin Gothic Book" pitchFamily="34" charset="0"/>
              </a:rPr>
              <a:t>Sik</a:t>
            </a:r>
            <a:r>
              <a:rPr lang="fr-CA" dirty="0">
                <a:latin typeface="Franklin Gothic Book" pitchFamily="34" charset="0"/>
              </a:rPr>
              <a:t> </a:t>
            </a:r>
            <a:r>
              <a:rPr lang="fr-CA" dirty="0" err="1">
                <a:latin typeface="Franklin Gothic Book" pitchFamily="34" charset="0"/>
              </a:rPr>
              <a:t>Shim</a:t>
            </a:r>
            <a:r>
              <a:rPr lang="fr-CA" dirty="0">
                <a:latin typeface="Franklin Gothic Book" pitchFamily="34" charset="0"/>
              </a:rPr>
              <a:t> , Chang-Hun Kim</a:t>
            </a:r>
            <a:r>
              <a:rPr lang="fr-CA" b="1" dirty="0">
                <a:latin typeface="Franklin Gothic Book" pitchFamily="34" charset="0"/>
              </a:rPr>
              <a:t> </a:t>
            </a:r>
            <a:r>
              <a:rPr lang="fr-CA" dirty="0">
                <a:latin typeface="Franklin Gothic Book" pitchFamily="34" charset="0"/>
              </a:rPr>
              <a:t>(2006)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EEC1C6-85CE-46CA-8200-7336155B78C5}" type="slidenum">
              <a:rPr lang="en-US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2428860" y="3857628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err="1" smtClean="0">
                <a:hlinkClick r:id="rId3" action="ppaction://hlinkfile"/>
              </a:rPr>
              <a:t>creatures</a:t>
            </a:r>
            <a:r>
              <a:rPr lang="fr-CA" dirty="0" smtClean="0">
                <a:hlinkClick r:id="rId3" action="ppaction://hlinkfile"/>
              </a:rPr>
              <a:t> volantes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Et quoi encore!?!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22EC4-0F72-4605-9CEE-DC8AAFA6A51D}" type="slidenum">
              <a:rPr lang="en-US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D’autres applications</a:t>
            </a:r>
            <a:endParaRPr lang="fr-CA" dirty="0"/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CA" dirty="0" smtClean="0"/>
              <a:t>Imagerie médicale</a:t>
            </a:r>
          </a:p>
          <a:p>
            <a:pPr eaLnBrk="1" hangingPunct="1"/>
            <a:r>
              <a:rPr lang="fr-CA" dirty="0" smtClean="0"/>
              <a:t>Génie logiciel et preuves formelles : y a-t-il un conducteur dans le train?</a:t>
            </a:r>
          </a:p>
          <a:p>
            <a:pPr eaLnBrk="1" hangingPunct="1"/>
            <a:r>
              <a:rPr lang="fr-CA" dirty="0" err="1" smtClean="0"/>
              <a:t>Bio-informatique</a:t>
            </a:r>
            <a:endParaRPr lang="fr-CA" dirty="0" smtClean="0"/>
          </a:p>
          <a:p>
            <a:pPr eaLnBrk="1" hangingPunct="1"/>
            <a:r>
              <a:rPr lang="fr-CA" dirty="0" smtClean="0"/>
              <a:t>Bio-statistique</a:t>
            </a:r>
          </a:p>
          <a:p>
            <a:pPr eaLnBrk="1" hangingPunct="1"/>
            <a:r>
              <a:rPr lang="fr-CA" dirty="0" smtClean="0"/>
              <a:t>Nanotechnologies et nanosciences</a:t>
            </a:r>
          </a:p>
          <a:p>
            <a:pPr eaLnBrk="1" hangingPunct="1"/>
            <a:endParaRPr lang="fr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A9DDD-E764-4632-A099-B52D27FC8417}" type="slidenum">
              <a:rPr lang="en-US"/>
              <a:pPr>
                <a:defRPr/>
              </a:pPr>
              <a:t>62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Conclusion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22EC4-0F72-4605-9CEE-DC8AAFA6A51D}" type="slidenum">
              <a:rPr lang="en-US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/>
              <a:t>Des questions?</a:t>
            </a:r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22EC4-0F72-4605-9CEE-DC8AAFA6A51D}" type="slidenum">
              <a:rPr lang="en-US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nerd_snip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8834438" cy="4429125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22EC4-0F72-4605-9CEE-DC8AAFA6A51D}" type="slidenum">
              <a:rPr lang="en-US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Problème de la co</a:t>
            </a:r>
            <a:r>
              <a:rPr lang="fr-CA" dirty="0" smtClean="0">
                <a:solidFill>
                  <a:srgbClr val="4E3B30"/>
                </a:solidFill>
              </a:rPr>
              <a:t>r</a:t>
            </a:r>
            <a:r>
              <a:rPr lang="fr-CA" dirty="0" smtClean="0"/>
              <a:t>de vibrante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solution est donnée par l’équation</a:t>
            </a:r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où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7</a:t>
            </a:fld>
            <a:endParaRPr kumimoji="0" lang="en-US" dirty="0"/>
          </a:p>
        </p:txBody>
      </p:sp>
      <p:pic>
        <p:nvPicPr>
          <p:cNvPr id="10" name="Image 9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000" y="2590803"/>
            <a:ext cx="7466667" cy="914286"/>
          </a:xfrm>
          <a:prstGeom prst="rect">
            <a:avLst/>
          </a:prstGeom>
        </p:spPr>
      </p:pic>
      <p:pic>
        <p:nvPicPr>
          <p:cNvPr id="13" name="Image 12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2170" y="4392000"/>
            <a:ext cx="4845714" cy="1757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orde_vibrante_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2006600"/>
            <a:ext cx="4851400" cy="48514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Problème de la co</a:t>
            </a:r>
            <a:r>
              <a:rPr lang="fr-CA" dirty="0" smtClean="0">
                <a:solidFill>
                  <a:srgbClr val="4E3B30"/>
                </a:solidFill>
              </a:rPr>
              <a:t>r</a:t>
            </a:r>
            <a:r>
              <a:rPr lang="fr-CA" dirty="0" smtClean="0"/>
              <a:t>de vibrante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Exemple 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8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orde_vibrante_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2006600"/>
            <a:ext cx="4851400" cy="48514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Problème de la co</a:t>
            </a:r>
            <a:r>
              <a:rPr lang="fr-CA" dirty="0" smtClean="0">
                <a:solidFill>
                  <a:srgbClr val="4E3B30"/>
                </a:solidFill>
              </a:rPr>
              <a:t>r</a:t>
            </a:r>
            <a:r>
              <a:rPr lang="fr-CA" dirty="0" smtClean="0"/>
              <a:t>de vibrante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Exemple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9</a:t>
            </a:fld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1664</TotalTime>
  <Words>1888</Words>
  <Application>Microsoft Office PowerPoint</Application>
  <PresentationFormat>Affichage à l'écran (4:3)</PresentationFormat>
  <Paragraphs>401</Paragraphs>
  <Slides>65</Slides>
  <Notes>6</Notes>
  <HiddenSlides>0</HiddenSlides>
  <MMClips>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65</vt:i4>
      </vt:variant>
    </vt:vector>
  </HeadingPairs>
  <TitlesOfParts>
    <vt:vector size="66" baseType="lpstr">
      <vt:lpstr>Trek</vt:lpstr>
      <vt:lpstr>Informatique, mathématiques et physique : pour une tête bien faite!</vt:lpstr>
      <vt:lpstr>Plan de la présentation</vt:lpstr>
      <vt:lpstr>Phénomènes ondulatoires</vt:lpstr>
      <vt:lpstr>Problème de la corde vibrante</vt:lpstr>
      <vt:lpstr>Problème de la corde vibrante</vt:lpstr>
      <vt:lpstr>Problème de la corde vibrante</vt:lpstr>
      <vt:lpstr>Problème de la corde vibrante</vt:lpstr>
      <vt:lpstr>Problème de la corde vibrante</vt:lpstr>
      <vt:lpstr>Problème de la corde vibrante</vt:lpstr>
      <vt:lpstr>Onde sonore</vt:lpstr>
      <vt:lpstr>Onde sonore</vt:lpstr>
      <vt:lpstr>Onde sonore</vt:lpstr>
      <vt:lpstr>Onde sonore</vt:lpstr>
      <vt:lpstr>Onde sonore</vt:lpstr>
      <vt:lpstr>Onde sonore</vt:lpstr>
      <vt:lpstr>Application à une image</vt:lpstr>
      <vt:lpstr>Électromagnétisme</vt:lpstr>
      <vt:lpstr>Problème de la transmission d’information</vt:lpstr>
      <vt:lpstr>Problème de la transmission d’information</vt:lpstr>
      <vt:lpstr>Problème de la transmission d’information</vt:lpstr>
      <vt:lpstr>Problème de la transmission d’information</vt:lpstr>
      <vt:lpstr>Problème de la transmission d’information</vt:lpstr>
      <vt:lpstr>Problème de la transmission d’information</vt:lpstr>
      <vt:lpstr>Problème de la transmission d’information</vt:lpstr>
      <vt:lpstr>Mécanique quantique</vt:lpstr>
      <vt:lpstr>Le chat de schrödinger</vt:lpstr>
      <vt:lpstr>Le chat de schrödinger</vt:lpstr>
      <vt:lpstr>Le chat de schrödinger</vt:lpstr>
      <vt:lpstr>Le chat de schrödinger</vt:lpstr>
      <vt:lpstr>Ordinateur quantique</vt:lpstr>
      <vt:lpstr>Cryptographie</vt:lpstr>
      <vt:lpstr>Cryptographie</vt:lpstr>
      <vt:lpstr>Physique Statistique</vt:lpstr>
      <vt:lpstr>Thermodynamique : le recuit</vt:lpstr>
      <vt:lpstr>Thermodynamique : le recuit simulé</vt:lpstr>
      <vt:lpstr>Modèle de diffusion des gaz d’Ehrenfest</vt:lpstr>
      <vt:lpstr>Modèle de diffusion des gaz d’Ehrenfest</vt:lpstr>
      <vt:lpstr>Applications</vt:lpstr>
      <vt:lpstr>Applications</vt:lpstr>
      <vt:lpstr>Évolution et sélection naturelle</vt:lpstr>
      <vt:lpstr>Évolution des espèces</vt:lpstr>
      <vt:lpstr>Sélection naturelle</vt:lpstr>
      <vt:lpstr>Sélection naturelle</vt:lpstr>
      <vt:lpstr>Évolution</vt:lpstr>
      <vt:lpstr>Exemple (Ours polaires)</vt:lpstr>
      <vt:lpstr>Exemple (ours polaires)</vt:lpstr>
      <vt:lpstr>Exemple (Ours Polaires)</vt:lpstr>
      <vt:lpstr>Exemple (Ours Polaires)</vt:lpstr>
      <vt:lpstr>Exemple (Ours Polaires)</vt:lpstr>
      <vt:lpstr>Exemple (Ours Polaires)</vt:lpstr>
      <vt:lpstr>Vie Artificielle</vt:lpstr>
      <vt:lpstr>Vie Artificielle</vt:lpstr>
      <vt:lpstr>Vie Artificielle</vt:lpstr>
      <vt:lpstr>Vie Artificielle</vt:lpstr>
      <vt:lpstr>VIE ArtificieLLE</vt:lpstr>
      <vt:lpstr>VIE Artificielle</vt:lpstr>
      <vt:lpstr>Vie Artificielle</vt:lpstr>
      <vt:lpstr>Démonstrations</vt:lpstr>
      <vt:lpstr>Démonstrations</vt:lpstr>
      <vt:lpstr>Démonstrations</vt:lpstr>
      <vt:lpstr>Et quoi encore!?!</vt:lpstr>
      <vt:lpstr>D’autres applications</vt:lpstr>
      <vt:lpstr>Conclusion</vt:lpstr>
      <vt:lpstr>Des questions?</vt:lpstr>
      <vt:lpstr>Diapositive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aux Algorithmes génétiques</dc:title>
  <dc:creator>Olivier Vaillancourt</dc:creator>
  <cp:lastModifiedBy>Mario Lambert</cp:lastModifiedBy>
  <cp:revision>216</cp:revision>
  <dcterms:created xsi:type="dcterms:W3CDTF">2009-10-23T19:48:03Z</dcterms:created>
  <dcterms:modified xsi:type="dcterms:W3CDTF">2011-10-26T19:45:11Z</dcterms:modified>
</cp:coreProperties>
</file>